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0"/>
  </p:notesMasterIdLst>
  <p:handoutMasterIdLst>
    <p:handoutMasterId r:id="rId41"/>
  </p:handoutMasterIdLst>
  <p:sldIdLst>
    <p:sldId id="256" r:id="rId6"/>
    <p:sldId id="378" r:id="rId7"/>
    <p:sldId id="313" r:id="rId8"/>
    <p:sldId id="373" r:id="rId9"/>
    <p:sldId id="379" r:id="rId10"/>
    <p:sldId id="380" r:id="rId11"/>
    <p:sldId id="381" r:id="rId12"/>
    <p:sldId id="383" r:id="rId13"/>
    <p:sldId id="382" r:id="rId14"/>
    <p:sldId id="384" r:id="rId15"/>
    <p:sldId id="387" r:id="rId16"/>
    <p:sldId id="389" r:id="rId17"/>
    <p:sldId id="388" r:id="rId18"/>
    <p:sldId id="390" r:id="rId19"/>
    <p:sldId id="371" r:id="rId20"/>
    <p:sldId id="370" r:id="rId21"/>
    <p:sldId id="374" r:id="rId22"/>
    <p:sldId id="372" r:id="rId23"/>
    <p:sldId id="376" r:id="rId24"/>
    <p:sldId id="391" r:id="rId25"/>
    <p:sldId id="392" r:id="rId26"/>
    <p:sldId id="394" r:id="rId27"/>
    <p:sldId id="395" r:id="rId28"/>
    <p:sldId id="393" r:id="rId29"/>
    <p:sldId id="377" r:id="rId30"/>
    <p:sldId id="375" r:id="rId31"/>
    <p:sldId id="386" r:id="rId32"/>
    <p:sldId id="385" r:id="rId33"/>
    <p:sldId id="335" r:id="rId34"/>
    <p:sldId id="339" r:id="rId35"/>
    <p:sldId id="343" r:id="rId36"/>
    <p:sldId id="358" r:id="rId37"/>
    <p:sldId id="357" r:id="rId38"/>
    <p:sldId id="362"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2406"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231320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Hidden State = </a:t>
            </a:r>
            <a:r>
              <a:rPr lang="en-GB" dirty="0"/>
              <a:t>The hidden state in a RNN is basically just like a hidden layer in a regular feed-forward network - it just happens to also be used as an additional input to the RNN at the next time step. Where f is some non-linear function, </a:t>
            </a:r>
            <a:r>
              <a:rPr lang="en-GB" dirty="0" err="1"/>
              <a:t>Wxh</a:t>
            </a:r>
            <a:r>
              <a:rPr lang="en-GB" dirty="0"/>
              <a:t> is a weight matrix of size </a:t>
            </a:r>
            <a:r>
              <a:rPr lang="en-GB" dirty="0" err="1"/>
              <a:t>h×x</a:t>
            </a:r>
            <a:r>
              <a:rPr lang="en-GB" dirty="0"/>
              <a:t>, and </a:t>
            </a:r>
            <a:r>
              <a:rPr lang="en-GB" dirty="0" err="1"/>
              <a:t>Whh</a:t>
            </a:r>
            <a:r>
              <a:rPr lang="en-GB" dirty="0"/>
              <a:t> is a weight matrix of size </a:t>
            </a:r>
            <a:r>
              <a:rPr lang="en-GB" dirty="0" err="1"/>
              <a:t>h×h</a:t>
            </a:r>
            <a:r>
              <a:rPr lang="en-GB" dirty="0"/>
              <a:t>.</a:t>
            </a:r>
            <a:endParaRPr lang="en-NL" dirty="0"/>
          </a:p>
          <a:p>
            <a:r>
              <a:rPr lang="en-NL" dirty="0"/>
              <a:t>Encoder = </a:t>
            </a:r>
            <a:r>
              <a:rPr lang="en-GB" dirty="0"/>
              <a:t>The encoder is built by stacking recurrent neural network (RNN). We use this type of layer because its structure allows the model to understand context and temporal dependencies of the sequences. </a:t>
            </a:r>
            <a:r>
              <a:rPr lang="en-GB"/>
              <a:t>The output of the encoder, the hidden state, is the state of the last RNN timestep</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148914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22</a:t>
            </a:fld>
            <a:endParaRPr lang="nl-NL"/>
          </a:p>
        </p:txBody>
      </p:sp>
    </p:spTree>
    <p:extLst>
      <p:ext uri="{BB962C8B-B14F-4D97-AF65-F5344CB8AC3E}">
        <p14:creationId xmlns:p14="http://schemas.microsoft.com/office/powerpoint/2010/main" val="296118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23</a:t>
            </a:fld>
            <a:endParaRPr lang="nl-NL"/>
          </a:p>
        </p:txBody>
      </p:sp>
    </p:spTree>
    <p:extLst>
      <p:ext uri="{BB962C8B-B14F-4D97-AF65-F5344CB8AC3E}">
        <p14:creationId xmlns:p14="http://schemas.microsoft.com/office/powerpoint/2010/main" val="425426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309338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31</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20148003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26.jpeg"/><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2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2" r:id="rId16"/>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2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7.xml"/><Relationship Id="rId1" Type="http://schemas.openxmlformats.org/officeDocument/2006/relationships/video" Target="https://www.youtube.com/embed/YBlp9SUg8u8?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a:xfrm>
            <a:off x="1727200" y="4936067"/>
            <a:ext cx="9372600" cy="982134"/>
          </a:xfrm>
        </p:spPr>
        <p:txBody>
          <a:bodyPr vert="horz" lIns="468000" tIns="108000" rIns="468000" bIns="360000" rtlCol="0" anchor="t">
            <a:noAutofit/>
          </a:bodyPr>
          <a:lstStyle/>
          <a:p>
            <a:r>
              <a:rPr lang="en-GB" dirty="0">
                <a:latin typeface="Open Sans"/>
                <a:ea typeface="Open Sans"/>
                <a:cs typeface="Open Sans"/>
              </a:rPr>
              <a:t>Cognitive Models of Language Learning &amp; Large Language Models</a:t>
            </a:r>
            <a:endParaRPr lang="en-NL" dirty="0">
              <a:latin typeface="Open Sans"/>
              <a:ea typeface="Open Sans"/>
              <a:cs typeface="Open Sans"/>
            </a:endParaRPr>
          </a:p>
          <a:p>
            <a:r>
              <a:rPr lang="en-GB" dirty="0">
                <a:latin typeface="Open Sans"/>
                <a:ea typeface="Open Sans"/>
                <a:cs typeface="Open Sans"/>
              </a:rPr>
              <a:t>Responsible Lecturer: Bram 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471334"/>
            <a:ext cx="9372600" cy="1524000"/>
          </a:xfrm>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8AC04-ED63-3DB1-1268-698C96E1889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49639FD1-8D80-89B8-5FA6-E7B2742C02AC}"/>
              </a:ext>
            </a:extLst>
          </p:cNvPr>
          <p:cNvSpPr>
            <a:spLocks noGrp="1"/>
          </p:cNvSpPr>
          <p:nvPr>
            <p:ph type="body" sz="quarter" idx="16"/>
          </p:nvPr>
        </p:nvSpPr>
        <p:spPr>
          <a:xfrm>
            <a:off x="537881" y="1399342"/>
            <a:ext cx="4236249" cy="4606821"/>
          </a:xfrm>
        </p:spPr>
        <p:txBody>
          <a:bodyPr/>
          <a:lstStyle/>
          <a:p>
            <a:r>
              <a:rPr lang="en-NL" dirty="0"/>
              <a:t>It all start with categories: </a:t>
            </a:r>
          </a:p>
          <a:p>
            <a:pPr marL="457200" indent="-457200">
              <a:buFontTx/>
              <a:buChar char="-"/>
            </a:pPr>
            <a:r>
              <a:rPr lang="en-NL" dirty="0"/>
              <a:t>We all like to put things in boxes</a:t>
            </a:r>
          </a:p>
          <a:p>
            <a:pPr marL="457200" indent="-457200">
              <a:buFontTx/>
              <a:buChar char="-"/>
            </a:pPr>
            <a:r>
              <a:rPr lang="en-NL" dirty="0"/>
              <a:t>It’s the most basic component to assign meaning</a:t>
            </a:r>
            <a:endParaRPr lang="en-GB" dirty="0"/>
          </a:p>
        </p:txBody>
      </p:sp>
      <p:pic>
        <p:nvPicPr>
          <p:cNvPr id="7" name="Content Placeholder 6" descr="Diagram&#10;&#10;Description automatically generated">
            <a:extLst>
              <a:ext uri="{FF2B5EF4-FFF2-40B4-BE49-F238E27FC236}">
                <a16:creationId xmlns:a16="http://schemas.microsoft.com/office/drawing/2014/main" id="{029CE8F8-9D21-B826-265A-00097B0DF030}"/>
              </a:ext>
            </a:extLst>
          </p:cNvPr>
          <p:cNvPicPr>
            <a:picLocks noGrp="1" noChangeAspect="1"/>
          </p:cNvPicPr>
          <p:nvPr>
            <p:ph sz="quarter" idx="15"/>
          </p:nvPr>
        </p:nvPicPr>
        <p:blipFill>
          <a:blip r:embed="rId2"/>
          <a:stretch>
            <a:fillRect/>
          </a:stretch>
        </p:blipFill>
        <p:spPr>
          <a:xfrm>
            <a:off x="4889635" y="1149668"/>
            <a:ext cx="6587562" cy="5086846"/>
          </a:xfrm>
        </p:spPr>
      </p:pic>
      <p:sp>
        <p:nvSpPr>
          <p:cNvPr id="5" name="Title 4">
            <a:extLst>
              <a:ext uri="{FF2B5EF4-FFF2-40B4-BE49-F238E27FC236}">
                <a16:creationId xmlns:a16="http://schemas.microsoft.com/office/drawing/2014/main" id="{F94BD2CB-9BD8-1311-87B5-4CD40FC3F22B}"/>
              </a:ext>
            </a:extLst>
          </p:cNvPr>
          <p:cNvSpPr>
            <a:spLocks noGrp="1"/>
          </p:cNvSpPr>
          <p:nvPr>
            <p:ph type="title"/>
          </p:nvPr>
        </p:nvSpPr>
        <p:spPr/>
        <p:txBody>
          <a:bodyPr/>
          <a:lstStyle/>
          <a:p>
            <a:r>
              <a:rPr lang="en-NL" dirty="0"/>
              <a:t>Assigning Meaning to a word</a:t>
            </a:r>
            <a:endParaRPr lang="en-GB" dirty="0"/>
          </a:p>
        </p:txBody>
      </p:sp>
    </p:spTree>
    <p:extLst>
      <p:ext uri="{BB962C8B-B14F-4D97-AF65-F5344CB8AC3E}">
        <p14:creationId xmlns:p14="http://schemas.microsoft.com/office/powerpoint/2010/main" val="401798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2F5AD-A1A5-DE06-5FAC-83309F1E2644}"/>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C9405BAB-63DF-0AC5-D136-AC0AD73B73D2}"/>
              </a:ext>
            </a:extLst>
          </p:cNvPr>
          <p:cNvSpPr>
            <a:spLocks noGrp="1"/>
          </p:cNvSpPr>
          <p:nvPr>
            <p:ph type="body" sz="quarter" idx="16"/>
          </p:nvPr>
        </p:nvSpPr>
        <p:spPr/>
        <p:txBody>
          <a:bodyPr/>
          <a:lstStyle/>
          <a:p>
            <a:r>
              <a:rPr lang="en-NL" dirty="0"/>
              <a:t>How do we evaluate such models?</a:t>
            </a:r>
            <a:endParaRPr lang="en-GB" dirty="0"/>
          </a:p>
        </p:txBody>
      </p:sp>
      <p:sp>
        <p:nvSpPr>
          <p:cNvPr id="4" name="Content Placeholder 3">
            <a:extLst>
              <a:ext uri="{FF2B5EF4-FFF2-40B4-BE49-F238E27FC236}">
                <a16:creationId xmlns:a16="http://schemas.microsoft.com/office/drawing/2014/main" id="{9B77F71B-7E3B-7691-D713-2FC7E281D989}"/>
              </a:ext>
            </a:extLst>
          </p:cNvPr>
          <p:cNvSpPr>
            <a:spLocks noGrp="1"/>
          </p:cNvSpPr>
          <p:nvPr>
            <p:ph sz="quarter" idx="15"/>
          </p:nvPr>
        </p:nvSpPr>
        <p:spPr>
          <a:xfrm>
            <a:off x="537882" y="1881858"/>
            <a:ext cx="4448985" cy="4104075"/>
          </a:xfrm>
        </p:spPr>
        <p:txBody>
          <a:bodyPr/>
          <a:lstStyle/>
          <a:p>
            <a:r>
              <a:rPr lang="en-GB" dirty="0"/>
              <a:t>What humans know about language can only be estimated/evaluated through how they use it</a:t>
            </a:r>
            <a:r>
              <a:rPr lang="en-NL" dirty="0"/>
              <a:t>. Which means observing language:</a:t>
            </a:r>
            <a:endParaRPr lang="en-GB" dirty="0"/>
          </a:p>
          <a:p>
            <a:pPr lvl="1"/>
            <a:r>
              <a:rPr lang="en-NL" dirty="0"/>
              <a:t>P</a:t>
            </a:r>
            <a:r>
              <a:rPr lang="en-GB" dirty="0" err="1"/>
              <a:t>rocessing</a:t>
            </a:r>
            <a:endParaRPr lang="en-NL" dirty="0"/>
          </a:p>
          <a:p>
            <a:pPr lvl="1"/>
            <a:r>
              <a:rPr lang="en-NL" dirty="0"/>
              <a:t>U</a:t>
            </a:r>
            <a:r>
              <a:rPr lang="en-GB" dirty="0" err="1"/>
              <a:t>nderstanding</a:t>
            </a:r>
            <a:endParaRPr lang="en-GB" dirty="0"/>
          </a:p>
          <a:p>
            <a:pPr lvl="1"/>
            <a:r>
              <a:rPr lang="en-NL" dirty="0"/>
              <a:t>P</a:t>
            </a:r>
            <a:r>
              <a:rPr lang="en-GB" dirty="0" err="1"/>
              <a:t>roduction</a:t>
            </a:r>
            <a:endParaRPr lang="en-GB" dirty="0"/>
          </a:p>
        </p:txBody>
      </p:sp>
      <p:sp>
        <p:nvSpPr>
          <p:cNvPr id="5" name="Title 4">
            <a:extLst>
              <a:ext uri="{FF2B5EF4-FFF2-40B4-BE49-F238E27FC236}">
                <a16:creationId xmlns:a16="http://schemas.microsoft.com/office/drawing/2014/main" id="{EB9DB31D-FA6D-0A3D-4138-AF461A9B7C2F}"/>
              </a:ext>
            </a:extLst>
          </p:cNvPr>
          <p:cNvSpPr>
            <a:spLocks noGrp="1"/>
          </p:cNvSpPr>
          <p:nvPr>
            <p:ph type="title"/>
          </p:nvPr>
        </p:nvSpPr>
        <p:spPr/>
        <p:txBody>
          <a:bodyPr/>
          <a:lstStyle/>
          <a:p>
            <a:r>
              <a:rPr lang="en-GB" dirty="0"/>
              <a:t>Language Acquisition Models:</a:t>
            </a:r>
          </a:p>
        </p:txBody>
      </p:sp>
      <p:pic>
        <p:nvPicPr>
          <p:cNvPr id="7" name="Picture 6" descr="A picture containing icon&#10;&#10;Description automatically generated">
            <a:extLst>
              <a:ext uri="{FF2B5EF4-FFF2-40B4-BE49-F238E27FC236}">
                <a16:creationId xmlns:a16="http://schemas.microsoft.com/office/drawing/2014/main" id="{00FEBD1C-78F7-1561-73AB-765879FA93BD}"/>
              </a:ext>
            </a:extLst>
          </p:cNvPr>
          <p:cNvPicPr>
            <a:picLocks noChangeAspect="1"/>
          </p:cNvPicPr>
          <p:nvPr/>
        </p:nvPicPr>
        <p:blipFill>
          <a:blip r:embed="rId2"/>
          <a:stretch>
            <a:fillRect/>
          </a:stretch>
        </p:blipFill>
        <p:spPr>
          <a:xfrm>
            <a:off x="4739489" y="2489763"/>
            <a:ext cx="7069514" cy="2592375"/>
          </a:xfrm>
          <a:prstGeom prst="rect">
            <a:avLst/>
          </a:prstGeom>
        </p:spPr>
      </p:pic>
    </p:spTree>
    <p:extLst>
      <p:ext uri="{BB962C8B-B14F-4D97-AF65-F5344CB8AC3E}">
        <p14:creationId xmlns:p14="http://schemas.microsoft.com/office/powerpoint/2010/main" val="226826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8484B-C7EF-8F96-3093-2EAF82F94E2F}"/>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F9BD7046-5BF9-FAE6-BFBA-931F74A99C05}"/>
              </a:ext>
            </a:extLst>
          </p:cNvPr>
          <p:cNvSpPr>
            <a:spLocks noGrp="1"/>
          </p:cNvSpPr>
          <p:nvPr>
            <p:ph sz="quarter" idx="15"/>
          </p:nvPr>
        </p:nvSpPr>
        <p:spPr/>
        <p:txBody>
          <a:bodyPr/>
          <a:lstStyle/>
          <a:p>
            <a:r>
              <a:rPr lang="en-GB" dirty="0"/>
              <a:t>Using computational methods for modelling cognitive</a:t>
            </a:r>
            <a:r>
              <a:rPr lang="en-NL" dirty="0"/>
              <a:t> </a:t>
            </a:r>
            <a:r>
              <a:rPr lang="en-GB" dirty="0"/>
              <a:t>processes of language learning enables us to</a:t>
            </a:r>
            <a:r>
              <a:rPr lang="en-NL" dirty="0"/>
              <a:t>:</a:t>
            </a:r>
            <a:endParaRPr lang="en-GB" dirty="0"/>
          </a:p>
          <a:p>
            <a:pPr lvl="1"/>
            <a:r>
              <a:rPr lang="en-NL" dirty="0"/>
              <a:t>s</a:t>
            </a:r>
            <a:r>
              <a:rPr lang="en-GB" dirty="0" err="1"/>
              <a:t>tudy</a:t>
            </a:r>
            <a:r>
              <a:rPr lang="en-GB" dirty="0"/>
              <a:t> these processes through simulation</a:t>
            </a:r>
            <a:r>
              <a:rPr lang="en-NL" dirty="0"/>
              <a:t>;</a:t>
            </a:r>
            <a:endParaRPr lang="en-GB" dirty="0"/>
          </a:p>
          <a:p>
            <a:pPr lvl="1"/>
            <a:r>
              <a:rPr lang="en-GB" dirty="0"/>
              <a:t>evaluate the plausibility of existing theories of language learning</a:t>
            </a:r>
            <a:r>
              <a:rPr lang="en-NL" dirty="0"/>
              <a:t> a</a:t>
            </a:r>
            <a:r>
              <a:rPr lang="en-GB" dirty="0" err="1"/>
              <a:t>nd</a:t>
            </a:r>
            <a:r>
              <a:rPr lang="en-GB" dirty="0"/>
              <a:t> understanding</a:t>
            </a:r>
            <a:r>
              <a:rPr lang="en-NL" dirty="0"/>
              <a:t>;</a:t>
            </a:r>
            <a:endParaRPr lang="en-GB" dirty="0"/>
          </a:p>
          <a:p>
            <a:pPr lvl="1"/>
            <a:r>
              <a:rPr lang="en-GB" dirty="0"/>
              <a:t>explain the observed human </a:t>
            </a:r>
            <a:r>
              <a:rPr lang="en-GB" dirty="0" err="1"/>
              <a:t>behavior</a:t>
            </a:r>
            <a:r>
              <a:rPr lang="en-GB" dirty="0"/>
              <a:t> during the process of</a:t>
            </a:r>
            <a:r>
              <a:rPr lang="en-NL" dirty="0"/>
              <a:t> </a:t>
            </a:r>
            <a:r>
              <a:rPr lang="en-GB" dirty="0"/>
              <a:t>learning and using a natural language</a:t>
            </a:r>
            <a:r>
              <a:rPr lang="en-NL" dirty="0"/>
              <a:t>;</a:t>
            </a:r>
            <a:endParaRPr lang="en-GB" dirty="0"/>
          </a:p>
          <a:p>
            <a:pPr lvl="1"/>
            <a:r>
              <a:rPr lang="en-GB" dirty="0"/>
              <a:t>predict behavioural patterns that have not yet been experimentally</a:t>
            </a:r>
            <a:r>
              <a:rPr lang="en-NL" dirty="0"/>
              <a:t> </a:t>
            </a:r>
            <a:r>
              <a:rPr lang="en-GB" dirty="0"/>
              <a:t>investigated</a:t>
            </a:r>
            <a:r>
              <a:rPr lang="en-NL" dirty="0"/>
              <a:t>.</a:t>
            </a:r>
            <a:endParaRPr lang="en-GB" dirty="0"/>
          </a:p>
        </p:txBody>
      </p:sp>
      <p:sp>
        <p:nvSpPr>
          <p:cNvPr id="4" name="Title 3">
            <a:extLst>
              <a:ext uri="{FF2B5EF4-FFF2-40B4-BE49-F238E27FC236}">
                <a16:creationId xmlns:a16="http://schemas.microsoft.com/office/drawing/2014/main" id="{6DE5C7A6-1FFC-A084-D8F8-CE7ACCD04BA0}"/>
              </a:ext>
            </a:extLst>
          </p:cNvPr>
          <p:cNvSpPr>
            <a:spLocks noGrp="1"/>
          </p:cNvSpPr>
          <p:nvPr>
            <p:ph type="title"/>
          </p:nvPr>
        </p:nvSpPr>
        <p:spPr/>
        <p:txBody>
          <a:bodyPr/>
          <a:lstStyle/>
          <a:p>
            <a:r>
              <a:rPr lang="en-GB" dirty="0"/>
              <a:t>Modelling Language Learning</a:t>
            </a:r>
          </a:p>
        </p:txBody>
      </p:sp>
    </p:spTree>
    <p:extLst>
      <p:ext uri="{BB962C8B-B14F-4D97-AF65-F5344CB8AC3E}">
        <p14:creationId xmlns:p14="http://schemas.microsoft.com/office/powerpoint/2010/main" val="340833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85904-1900-2005-5DF5-C2612F90449A}"/>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A41C7435-3BD7-E236-4CB7-7ECBE2B595A8}"/>
              </a:ext>
            </a:extLst>
          </p:cNvPr>
          <p:cNvSpPr>
            <a:spLocks noGrp="1"/>
          </p:cNvSpPr>
          <p:nvPr>
            <p:ph type="body" sz="quarter" idx="16"/>
          </p:nvPr>
        </p:nvSpPr>
        <p:spPr/>
        <p:txBody>
          <a:bodyPr/>
          <a:lstStyle/>
          <a:p>
            <a:r>
              <a:rPr lang="en-NL" dirty="0"/>
              <a:t>Remember these for you use-cases!</a:t>
            </a:r>
            <a:endParaRPr lang="en-GB" dirty="0"/>
          </a:p>
        </p:txBody>
      </p:sp>
      <p:sp>
        <p:nvSpPr>
          <p:cNvPr id="4" name="Content Placeholder 3">
            <a:extLst>
              <a:ext uri="{FF2B5EF4-FFF2-40B4-BE49-F238E27FC236}">
                <a16:creationId xmlns:a16="http://schemas.microsoft.com/office/drawing/2014/main" id="{7463E7B1-E794-57B2-A2EE-422BDAB22174}"/>
              </a:ext>
            </a:extLst>
          </p:cNvPr>
          <p:cNvSpPr>
            <a:spLocks noGrp="1"/>
          </p:cNvSpPr>
          <p:nvPr>
            <p:ph sz="quarter" idx="15"/>
          </p:nvPr>
        </p:nvSpPr>
        <p:spPr/>
        <p:txBody>
          <a:bodyPr/>
          <a:lstStyle/>
          <a:p>
            <a:r>
              <a:rPr lang="en-GB" dirty="0"/>
              <a:t>Word segmentation: extract words from the speech stream</a:t>
            </a:r>
            <a:r>
              <a:rPr lang="en-NL" sz="1200" dirty="0">
                <a:ea typeface="Open Sans" panose="020B0606030504020204" pitchFamily="34" charset="0"/>
                <a:cs typeface="Open Sans" panose="020B0606030504020204" pitchFamily="34" charset="0"/>
              </a:rPr>
              <a:t>, i.e.;</a:t>
            </a:r>
            <a:r>
              <a:rPr lang="en-NL" sz="1200" dirty="0">
                <a:effectLst/>
                <a:ea typeface="Open Sans" panose="020B0606030504020204" pitchFamily="34" charset="0"/>
                <a:cs typeface="Open Sans" panose="020B0606030504020204" pitchFamily="34" charset="0"/>
              </a:rPr>
              <a:t> splitting words into their respective parts</a:t>
            </a:r>
            <a:endParaRPr lang="en-GB" sz="1200" dirty="0">
              <a:ea typeface="Open Sans" panose="020B0606030504020204" pitchFamily="34" charset="0"/>
              <a:cs typeface="Open Sans" panose="020B0606030504020204" pitchFamily="34" charset="0"/>
            </a:endParaRPr>
          </a:p>
          <a:p>
            <a:r>
              <a:rPr lang="en-GB" dirty="0"/>
              <a:t>Phonology: acquire the sound system of the language, and the</a:t>
            </a:r>
            <a:r>
              <a:rPr lang="en-NL" dirty="0"/>
              <a:t> </a:t>
            </a:r>
            <a:r>
              <a:rPr lang="en-GB" dirty="0"/>
              <a:t>correct form of each word</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how a language systematically organizes its sounds</a:t>
            </a:r>
            <a:endPar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r>
              <a:rPr lang="en-GB" dirty="0"/>
              <a:t>Word meaning: map each word form to the concept it represents in</a:t>
            </a:r>
            <a:r>
              <a:rPr lang="en-NL" dirty="0"/>
              <a:t> </a:t>
            </a:r>
            <a:r>
              <a:rPr lang="en-GB" dirty="0"/>
              <a:t>the outer</a:t>
            </a:r>
            <a:r>
              <a:rPr lang="en-NL" dirty="0"/>
              <a:t> world</a:t>
            </a:r>
            <a:endParaRPr lang="en-GB" dirty="0"/>
          </a:p>
          <a:p>
            <a:r>
              <a:rPr lang="en-GB" dirty="0"/>
              <a:t>Morphology: learn the regularities governing the structure of each</a:t>
            </a:r>
            <a:r>
              <a:rPr lang="en-NL" dirty="0"/>
              <a:t> </a:t>
            </a:r>
            <a:r>
              <a:rPr lang="en-GB" dirty="0"/>
              <a:t>word form</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a language systematically organizes its words and their respective relationships </a:t>
            </a:r>
            <a:endParaRPr lang="en-GB" dirty="0"/>
          </a:p>
          <a:p>
            <a:r>
              <a:rPr lang="en-GB" dirty="0"/>
              <a:t>Syntax: combine words and construct well-formed sentences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 sentence structure and how it relates to phonology, morphology, </a:t>
            </a:r>
            <a:r>
              <a:rPr kumimoji="0" lang="en-GB" sz="12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sematics</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and pragmatics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lang="en-GB" dirty="0"/>
          </a:p>
          <a:p>
            <a:r>
              <a:rPr lang="en-GB" dirty="0"/>
              <a:t>Semantics: interpret the (relational) meaning of a phrase or sentence</a:t>
            </a:r>
            <a:r>
              <a:rPr lang="en-NL" sz="1200" dirty="0"/>
              <a:t>, i.e.; builds on syntax</a:t>
            </a:r>
            <a:endParaRPr lang="en-GB" sz="1400" dirty="0"/>
          </a:p>
          <a:p>
            <a:r>
              <a:rPr lang="en-GB" dirty="0"/>
              <a:t>Pragmatics and discourse: use context to augment the meaning</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language is utilized in (social) interaction</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builds on semantics</a:t>
            </a:r>
            <a:endParaRPr lang="en-NL" dirty="0"/>
          </a:p>
          <a:p>
            <a:r>
              <a:rPr lang="en-GB" dirty="0"/>
              <a:t>Idiosyncratic: peculiar or specific to</a:t>
            </a:r>
          </a:p>
        </p:txBody>
      </p:sp>
      <p:sp>
        <p:nvSpPr>
          <p:cNvPr id="5" name="Title 4">
            <a:extLst>
              <a:ext uri="{FF2B5EF4-FFF2-40B4-BE49-F238E27FC236}">
                <a16:creationId xmlns:a16="http://schemas.microsoft.com/office/drawing/2014/main" id="{7C6C28ED-CC19-E204-DC30-B25BCE5695D0}"/>
              </a:ext>
            </a:extLst>
          </p:cNvPr>
          <p:cNvSpPr>
            <a:spLocks noGrp="1"/>
          </p:cNvSpPr>
          <p:nvPr>
            <p:ph type="title"/>
          </p:nvPr>
        </p:nvSpPr>
        <p:spPr/>
        <p:txBody>
          <a:bodyPr/>
          <a:lstStyle/>
          <a:p>
            <a:r>
              <a:rPr lang="en-GB" dirty="0"/>
              <a:t>Various Aspects of Language Acquisition</a:t>
            </a:r>
          </a:p>
        </p:txBody>
      </p:sp>
    </p:spTree>
    <p:extLst>
      <p:ext uri="{BB962C8B-B14F-4D97-AF65-F5344CB8AC3E}">
        <p14:creationId xmlns:p14="http://schemas.microsoft.com/office/powerpoint/2010/main" val="111469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C1625-73A7-6BC0-E8E8-CC5633AB1464}"/>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3D0887A6-430B-2F95-0DC6-E0250E5B30EE}"/>
              </a:ext>
            </a:extLst>
          </p:cNvPr>
          <p:cNvSpPr>
            <a:spLocks noGrp="1"/>
          </p:cNvSpPr>
          <p:nvPr>
            <p:ph sz="quarter" idx="15"/>
          </p:nvPr>
        </p:nvSpPr>
        <p:spPr/>
        <p:txBody>
          <a:bodyPr/>
          <a:lstStyle/>
          <a:p>
            <a:r>
              <a:rPr lang="en-GB" dirty="0"/>
              <a:t>Symbolic: first generation of models influenced by early AI</a:t>
            </a:r>
          </a:p>
          <a:p>
            <a:pPr lvl="1"/>
            <a:r>
              <a:rPr lang="en-GB" dirty="0"/>
              <a:t>Symbolic systems of knowledge representation</a:t>
            </a:r>
            <a:r>
              <a:rPr lang="en-NL" dirty="0"/>
              <a:t>; state-machine</a:t>
            </a:r>
            <a:endParaRPr lang="en-GB" dirty="0"/>
          </a:p>
          <a:p>
            <a:pPr lvl="1"/>
            <a:r>
              <a:rPr lang="en-GB" dirty="0"/>
              <a:t>Logic-based inference techniques</a:t>
            </a:r>
            <a:r>
              <a:rPr lang="en-NL" dirty="0"/>
              <a:t>; if-else</a:t>
            </a:r>
            <a:endParaRPr lang="en-GB" dirty="0"/>
          </a:p>
          <a:p>
            <a:r>
              <a:rPr lang="en-GB" dirty="0"/>
              <a:t>Connectionist: inspired by the architecture of human brain</a:t>
            </a:r>
          </a:p>
          <a:p>
            <a:pPr lvl="1"/>
            <a:r>
              <a:rPr lang="en-GB" dirty="0"/>
              <a:t>Distributional representation of knowledge</a:t>
            </a:r>
          </a:p>
          <a:p>
            <a:pPr lvl="1"/>
            <a:r>
              <a:rPr lang="en-NL" dirty="0"/>
              <a:t>P</a:t>
            </a:r>
            <a:r>
              <a:rPr lang="en-GB" dirty="0" err="1"/>
              <a:t>arallel</a:t>
            </a:r>
            <a:r>
              <a:rPr lang="en-GB" dirty="0"/>
              <a:t> processing of data</a:t>
            </a:r>
          </a:p>
          <a:p>
            <a:r>
              <a:rPr lang="en-GB" dirty="0"/>
              <a:t>Probabilistic: following the success of statistical machine</a:t>
            </a:r>
            <a:r>
              <a:rPr lang="en-NL" dirty="0"/>
              <a:t> </a:t>
            </a:r>
            <a:r>
              <a:rPr lang="en-GB" dirty="0"/>
              <a:t>learning techniques</a:t>
            </a:r>
          </a:p>
          <a:p>
            <a:pPr lvl="1"/>
            <a:r>
              <a:rPr lang="en-GB" dirty="0"/>
              <a:t>Combining descriptive power of symbolic models with the</a:t>
            </a:r>
            <a:r>
              <a:rPr lang="en-NL" dirty="0"/>
              <a:t> </a:t>
            </a:r>
            <a:r>
              <a:rPr lang="en-GB" dirty="0"/>
              <a:t>flexibility of the connectionist models</a:t>
            </a:r>
            <a:endParaRPr lang="en-NL" dirty="0"/>
          </a:p>
          <a:p>
            <a:pPr lvl="1"/>
            <a:r>
              <a:rPr lang="en-NL" dirty="0"/>
              <a:t>E.g. Large language models such as </a:t>
            </a:r>
            <a:r>
              <a:rPr lang="en-NL" dirty="0" err="1"/>
              <a:t>chatGPT</a:t>
            </a:r>
            <a:endParaRPr lang="en-GB" dirty="0"/>
          </a:p>
        </p:txBody>
      </p:sp>
      <p:sp>
        <p:nvSpPr>
          <p:cNvPr id="4" name="Title 3">
            <a:extLst>
              <a:ext uri="{FF2B5EF4-FFF2-40B4-BE49-F238E27FC236}">
                <a16:creationId xmlns:a16="http://schemas.microsoft.com/office/drawing/2014/main" id="{26ED6514-53B9-9E80-F823-11A5CBDBA0FE}"/>
              </a:ext>
            </a:extLst>
          </p:cNvPr>
          <p:cNvSpPr>
            <a:spLocks noGrp="1"/>
          </p:cNvSpPr>
          <p:nvPr>
            <p:ph type="title"/>
          </p:nvPr>
        </p:nvSpPr>
        <p:spPr/>
        <p:txBody>
          <a:bodyPr/>
          <a:lstStyle/>
          <a:p>
            <a:r>
              <a:rPr lang="en-NL" dirty="0"/>
              <a:t>Types of modelling frameworks:</a:t>
            </a:r>
            <a:endParaRPr lang="en-GB" dirty="0"/>
          </a:p>
        </p:txBody>
      </p:sp>
    </p:spTree>
    <p:extLst>
      <p:ext uri="{BB962C8B-B14F-4D97-AF65-F5344CB8AC3E}">
        <p14:creationId xmlns:p14="http://schemas.microsoft.com/office/powerpoint/2010/main" val="65481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2!</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4280512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C5819D-8A0B-1B36-2F35-B6F9EF3C753A}"/>
              </a:ext>
            </a:extLst>
          </p:cNvPr>
          <p:cNvSpPr>
            <a:spLocks noGrp="1"/>
          </p:cNvSpPr>
          <p:nvPr>
            <p:ph type="body" sz="quarter" idx="14"/>
          </p:nvPr>
        </p:nvSpPr>
        <p:spPr/>
        <p:txBody>
          <a:bodyPr/>
          <a:lstStyle/>
          <a:p>
            <a:r>
              <a:rPr lang="en-NL" dirty="0"/>
              <a:t>How does research into cognitive science drive developments in </a:t>
            </a:r>
            <a:r>
              <a:rPr lang="en-NL" dirty="0" err="1"/>
              <a:t>Artific</a:t>
            </a:r>
            <a:r>
              <a:rPr lang="en-US" dirty="0" err="1"/>
              <a:t>i</a:t>
            </a:r>
            <a:r>
              <a:rPr lang="en-NL" dirty="0"/>
              <a:t>al Intelligence?</a:t>
            </a:r>
            <a:endParaRPr lang="en-GB" dirty="0"/>
          </a:p>
        </p:txBody>
      </p:sp>
      <p:sp>
        <p:nvSpPr>
          <p:cNvPr id="3" name="Title 2">
            <a:extLst>
              <a:ext uri="{FF2B5EF4-FFF2-40B4-BE49-F238E27FC236}">
                <a16:creationId xmlns:a16="http://schemas.microsoft.com/office/drawing/2014/main" id="{F7BE43EF-6BD0-C867-5B89-68154E2E37C4}"/>
              </a:ext>
            </a:extLst>
          </p:cNvPr>
          <p:cNvSpPr>
            <a:spLocks noGrp="1"/>
          </p:cNvSpPr>
          <p:nvPr>
            <p:ph type="title"/>
          </p:nvPr>
        </p:nvSpPr>
        <p:spPr/>
        <p:txBody>
          <a:bodyPr/>
          <a:lstStyle/>
          <a:p>
            <a:r>
              <a:rPr lang="en-NL" dirty="0"/>
              <a:t>How do neural networks and cognition relate?</a:t>
            </a:r>
            <a:endParaRPr lang="en-GB" dirty="0"/>
          </a:p>
        </p:txBody>
      </p:sp>
      <p:sp>
        <p:nvSpPr>
          <p:cNvPr id="4" name="Slide Number Placeholder 3">
            <a:extLst>
              <a:ext uri="{FF2B5EF4-FFF2-40B4-BE49-F238E27FC236}">
                <a16:creationId xmlns:a16="http://schemas.microsoft.com/office/drawing/2014/main" id="{07FACB16-3D6E-AB84-DE8B-195CCC532BB1}"/>
              </a:ext>
            </a:extLst>
          </p:cNvPr>
          <p:cNvSpPr>
            <a:spLocks noGrp="1"/>
          </p:cNvSpPr>
          <p:nvPr>
            <p:ph type="sldNum" sz="quarter" idx="12"/>
          </p:nvPr>
        </p:nvSpPr>
        <p:spPr/>
        <p:txBody>
          <a:bodyPr/>
          <a:lstStyle/>
          <a:p>
            <a:fld id="{AA6C878E-6624-8940-965B-E61AF946BCDB}" type="slidenum">
              <a:rPr lang="nl-NL" smtClean="0"/>
              <a:t>17</a:t>
            </a:fld>
            <a:endParaRPr lang="nl-NL"/>
          </a:p>
        </p:txBody>
      </p:sp>
    </p:spTree>
    <p:extLst>
      <p:ext uri="{BB962C8B-B14F-4D97-AF65-F5344CB8AC3E}">
        <p14:creationId xmlns:p14="http://schemas.microsoft.com/office/powerpoint/2010/main" val="322601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11066576" cy="4717752"/>
          </a:xfrm>
        </p:spPr>
        <p:txBody>
          <a:bodyPr/>
          <a:lstStyle/>
          <a:p>
            <a:r>
              <a:rPr lang="en-NL" dirty="0"/>
              <a:t>Which elements were present in your robotic AI?</a:t>
            </a:r>
          </a:p>
          <a:p>
            <a:pPr lvl="1"/>
            <a:r>
              <a:rPr lang="en-NL" dirty="0"/>
              <a:t>Did it had sensors?</a:t>
            </a:r>
          </a:p>
          <a:p>
            <a:pPr lvl="1"/>
            <a:r>
              <a:rPr lang="en-NL" dirty="0"/>
              <a:t>Was it able to perceive?</a:t>
            </a:r>
          </a:p>
          <a:p>
            <a:pPr lvl="1"/>
            <a:r>
              <a:rPr lang="en-NL" dirty="0"/>
              <a:t>Was it able to make decisions and </a:t>
            </a:r>
          </a:p>
          <a:p>
            <a:pPr marL="457200" lvl="1" indent="0">
              <a:buNone/>
            </a:pPr>
            <a:r>
              <a:rPr lang="en-NL" dirty="0"/>
              <a:t>execute these?</a:t>
            </a:r>
          </a:p>
          <a:p>
            <a:pPr lvl="1"/>
            <a:r>
              <a:rPr lang="en-NL" dirty="0"/>
              <a:t>Was it able to store and retrieve </a:t>
            </a:r>
          </a:p>
          <a:p>
            <a:pPr marL="457200" lvl="1" indent="0">
              <a:buNone/>
            </a:pPr>
            <a:r>
              <a:rPr lang="en-NL" dirty="0"/>
              <a:t>information?</a:t>
            </a:r>
          </a:p>
          <a:p>
            <a:r>
              <a:rPr lang="en-NL" dirty="0"/>
              <a:t>So, what element here is not present in any of the AI system you have seen so far?</a:t>
            </a:r>
          </a:p>
          <a:p>
            <a:r>
              <a:rPr lang="en-NL" dirty="0"/>
              <a:t>Why did we need attention?</a:t>
            </a:r>
          </a:p>
          <a:p>
            <a:pPr marL="914400" lvl="1" indent="-457200">
              <a:buFont typeface="+mj-lt"/>
              <a:buAutoNum type="arabicPeriod"/>
            </a:pPr>
            <a:r>
              <a:rPr lang="en-NL" dirty="0"/>
              <a:t>Limited processing capacity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marL="914400" lvl="1" indent="-457200">
              <a:buFont typeface="+mj-lt"/>
              <a:buAutoNum type="arabicPeriod"/>
            </a:pPr>
            <a:r>
              <a:rPr lang="en-NL" dirty="0">
                <a:sym typeface="Wingdings" panose="05000000000000000000" pitchFamily="2" charset="2"/>
              </a:rPr>
              <a:t>To select the most relevant piece of information for the given context</a:t>
            </a:r>
          </a:p>
          <a:p>
            <a:pPr lvl="1"/>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978317" y="1304164"/>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7CA6D-8A7A-D2B7-2510-6DB9A09350F4}"/>
              </a:ext>
            </a:extLst>
          </p:cNvPr>
          <p:cNvSpPr>
            <a:spLocks noGrp="1"/>
          </p:cNvSpPr>
          <p:nvPr>
            <p:ph type="body" sz="quarter" idx="14"/>
          </p:nvPr>
        </p:nvSpPr>
        <p:spPr/>
        <p:txBody>
          <a:bodyPr/>
          <a:lstStyle/>
          <a:p>
            <a:r>
              <a:rPr lang="en-NL" dirty="0"/>
              <a:t>The cat eats the mouse.</a:t>
            </a:r>
          </a:p>
          <a:p>
            <a:endParaRPr lang="en-GB" dirty="0"/>
          </a:p>
        </p:txBody>
      </p:sp>
      <p:sp>
        <p:nvSpPr>
          <p:cNvPr id="3" name="Title 2">
            <a:extLst>
              <a:ext uri="{FF2B5EF4-FFF2-40B4-BE49-F238E27FC236}">
                <a16:creationId xmlns:a16="http://schemas.microsoft.com/office/drawing/2014/main" id="{0B126DD8-4B53-BA2C-E6E8-1F5E685C0803}"/>
              </a:ext>
            </a:extLst>
          </p:cNvPr>
          <p:cNvSpPr>
            <a:spLocks noGrp="1"/>
          </p:cNvSpPr>
          <p:nvPr>
            <p:ph type="title"/>
          </p:nvPr>
        </p:nvSpPr>
        <p:spPr>
          <a:xfrm>
            <a:off x="1727200" y="3564467"/>
            <a:ext cx="9594516" cy="1524000"/>
          </a:xfrm>
        </p:spPr>
        <p:txBody>
          <a:bodyPr/>
          <a:lstStyle/>
          <a:p>
            <a:r>
              <a:rPr lang="en-NL" dirty="0"/>
              <a:t>Let’s translate a simple sentence to [Target Language]...</a:t>
            </a:r>
            <a:endParaRPr lang="en-GB" dirty="0"/>
          </a:p>
        </p:txBody>
      </p:sp>
      <p:sp>
        <p:nvSpPr>
          <p:cNvPr id="4" name="Slide Number Placeholder 3">
            <a:extLst>
              <a:ext uri="{FF2B5EF4-FFF2-40B4-BE49-F238E27FC236}">
                <a16:creationId xmlns:a16="http://schemas.microsoft.com/office/drawing/2014/main" id="{7B460EAE-EF04-EB70-FCBE-0D86ED774C01}"/>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390700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A8B3A-05F6-D03B-F2B1-941C683A0409}"/>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6" name="Content Placeholder 5" descr="Table&#10;&#10;Description automatically generated">
            <a:extLst>
              <a:ext uri="{FF2B5EF4-FFF2-40B4-BE49-F238E27FC236}">
                <a16:creationId xmlns:a16="http://schemas.microsoft.com/office/drawing/2014/main" id="{D53A1FFB-9398-9218-A982-3F824516642C}"/>
              </a:ext>
            </a:extLst>
          </p:cNvPr>
          <p:cNvPicPr>
            <a:picLocks noGrp="1" noChangeAspect="1"/>
          </p:cNvPicPr>
          <p:nvPr>
            <p:ph sz="quarter" idx="15"/>
          </p:nvPr>
        </p:nvPicPr>
        <p:blipFill>
          <a:blip r:embed="rId2"/>
          <a:stretch>
            <a:fillRect/>
          </a:stretch>
        </p:blipFill>
        <p:spPr>
          <a:xfrm>
            <a:off x="3528096" y="1471613"/>
            <a:ext cx="5164384" cy="4154487"/>
          </a:xfrm>
        </p:spPr>
      </p:pic>
      <p:sp>
        <p:nvSpPr>
          <p:cNvPr id="4" name="Title 3">
            <a:extLst>
              <a:ext uri="{FF2B5EF4-FFF2-40B4-BE49-F238E27FC236}">
                <a16:creationId xmlns:a16="http://schemas.microsoft.com/office/drawing/2014/main" id="{F9D431E1-2460-01E3-72B4-FD1E25B19BFB}"/>
              </a:ext>
            </a:extLst>
          </p:cNvPr>
          <p:cNvSpPr>
            <a:spLocks noGrp="1"/>
          </p:cNvSpPr>
          <p:nvPr>
            <p:ph type="title"/>
          </p:nvPr>
        </p:nvSpPr>
        <p:spPr/>
        <p:txBody>
          <a:bodyPr/>
          <a:lstStyle/>
          <a:p>
            <a:r>
              <a:rPr lang="en-NL" dirty="0"/>
              <a:t>Going full-circle...</a:t>
            </a:r>
            <a:endParaRPr lang="en-GB" dirty="0"/>
          </a:p>
        </p:txBody>
      </p:sp>
    </p:spTree>
    <p:extLst>
      <p:ext uri="{BB962C8B-B14F-4D97-AF65-F5344CB8AC3E}">
        <p14:creationId xmlns:p14="http://schemas.microsoft.com/office/powerpoint/2010/main" val="185402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a:t>
            </a:r>
            <a:r>
              <a:rPr lang="en-NL" b="1" dirty="0"/>
              <a:t>sentence</a:t>
            </a:r>
            <a:r>
              <a:rPr lang="en-NL" dirty="0"/>
              <a:t> to </a:t>
            </a:r>
            <a:r>
              <a:rPr lang="en-NL" b="1" dirty="0"/>
              <a:t>vector</a:t>
            </a:r>
            <a:r>
              <a:rPr lang="en-NL" dirty="0"/>
              <a:t> and decode </a:t>
            </a:r>
            <a:r>
              <a:rPr lang="en-NL" b="1" dirty="0"/>
              <a:t>sente</a:t>
            </a:r>
            <a:r>
              <a:rPr lang="en-US" b="1" dirty="0"/>
              <a:t>n</a:t>
            </a:r>
            <a:r>
              <a:rPr lang="en-NL" b="1" dirty="0" err="1"/>
              <a:t>ce</a:t>
            </a:r>
            <a:r>
              <a:rPr lang="en-NL" b="1" dirty="0"/>
              <a:t> vector</a:t>
            </a:r>
            <a:r>
              <a:rPr lang="en-NL" dirty="0"/>
              <a:t> to target</a:t>
            </a:r>
          </a:p>
          <a:p>
            <a:r>
              <a:rPr lang="en-NL" dirty="0"/>
              <a:t>Traditionally called sack-to-sack tasks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36958" y="2259974"/>
            <a:ext cx="4714826" cy="369332"/>
          </a:xfrm>
          <a:prstGeom prst="rect">
            <a:avLst/>
          </a:prstGeom>
          <a:noFill/>
        </p:spPr>
        <p:txBody>
          <a:bodyPr wrap="square" rtlCol="0">
            <a:spAutoFit/>
          </a:bodyPr>
          <a:lstStyle/>
          <a:p>
            <a:r>
              <a:rPr lang="en-NL" dirty="0"/>
              <a:t>[0,0,0,0,0,0,0,0,0,0,0,0,0,0,0,0,0,0,0,0,0,0,0,0,0]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010653" y="3037973"/>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cxnSp>
        <p:nvCxnSpPr>
          <p:cNvPr id="15" name="Straight Connector 14">
            <a:extLst>
              <a:ext uri="{FF2B5EF4-FFF2-40B4-BE49-F238E27FC236}">
                <a16:creationId xmlns:a16="http://schemas.microsoft.com/office/drawing/2014/main" id="{2AE41DD5-6A37-4EC9-8BE8-EEE61A8FFC3F}"/>
              </a:ext>
            </a:extLst>
          </p:cNvPr>
          <p:cNvCxnSpPr>
            <a:cxnSpLocks/>
          </p:cNvCxnSpPr>
          <p:nvPr/>
        </p:nvCxnSpPr>
        <p:spPr>
          <a:xfrm>
            <a:off x="1181100"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B43D016-E2DB-D1D7-B2D3-8E3F2F97F419}"/>
              </a:ext>
            </a:extLst>
          </p:cNvPr>
          <p:cNvCxnSpPr>
            <a:cxnSpLocks/>
          </p:cNvCxnSpPr>
          <p:nvPr/>
        </p:nvCxnSpPr>
        <p:spPr>
          <a:xfrm>
            <a:off x="1892968"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79F2F79-3C8B-018C-2F69-50126F1C1A28}"/>
              </a:ext>
            </a:extLst>
          </p:cNvPr>
          <p:cNvCxnSpPr>
            <a:cxnSpLocks/>
          </p:cNvCxnSpPr>
          <p:nvPr/>
        </p:nvCxnSpPr>
        <p:spPr>
          <a:xfrm>
            <a:off x="2598821"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1F2D2B9-4586-3EDC-5837-EE555D051EDA}"/>
              </a:ext>
            </a:extLst>
          </p:cNvPr>
          <p:cNvCxnSpPr>
            <a:cxnSpLocks/>
          </p:cNvCxnSpPr>
          <p:nvPr/>
        </p:nvCxnSpPr>
        <p:spPr>
          <a:xfrm>
            <a:off x="3402503"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24636B-A82E-E019-E684-B89721CFE8E5}"/>
              </a:ext>
            </a:extLst>
          </p:cNvPr>
          <p:cNvCxnSpPr>
            <a:cxnSpLocks/>
          </p:cNvCxnSpPr>
          <p:nvPr/>
        </p:nvCxnSpPr>
        <p:spPr>
          <a:xfrm flipH="1">
            <a:off x="3994484" y="2629306"/>
            <a:ext cx="438725" cy="408667"/>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552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Sack-to-sack task</a:t>
            </a:r>
          </a:p>
          <a:p>
            <a:pPr lvl="1"/>
            <a:r>
              <a:rPr lang="en-NL" dirty="0"/>
              <a:t>Traditionally done with Recurrent Neural Network</a:t>
            </a:r>
          </a:p>
          <a:p>
            <a:pPr lvl="1"/>
            <a:r>
              <a:rPr lang="en-NL" dirty="0"/>
              <a:t>E.g. Alice TN Network</a:t>
            </a:r>
          </a:p>
          <a:p>
            <a:pPr lvl="1"/>
            <a:r>
              <a:rPr lang="en-NL" dirty="0"/>
              <a:t>Other early translators often gave strange results</a:t>
            </a:r>
          </a:p>
          <a:p>
            <a:r>
              <a:rPr lang="en-NL" b="1" dirty="0"/>
              <a:t>Encode</a:t>
            </a:r>
            <a:r>
              <a:rPr lang="en-NL" dirty="0"/>
              <a:t> to </a:t>
            </a:r>
            <a:r>
              <a:rPr lang="en-NL" b="1" dirty="0"/>
              <a:t>words</a:t>
            </a:r>
            <a:r>
              <a:rPr lang="en-NL" dirty="0"/>
              <a:t> to </a:t>
            </a:r>
            <a:r>
              <a:rPr lang="en-NL" b="1" dirty="0"/>
              <a:t>word vectors </a:t>
            </a:r>
          </a:p>
          <a:p>
            <a:pPr lvl="1"/>
            <a:r>
              <a:rPr lang="en-NL" dirty="0"/>
              <a:t>Turn to </a:t>
            </a:r>
            <a:r>
              <a:rPr lang="en-NL" b="1" dirty="0"/>
              <a:t>hidden state (H0) </a:t>
            </a:r>
            <a:r>
              <a:rPr lang="en-NL" dirty="0"/>
              <a:t>using </a:t>
            </a:r>
            <a:r>
              <a:rPr lang="en-NL" b="1" dirty="0"/>
              <a:t>Encoder (E)</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100890" y="4896852"/>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sp>
        <p:nvSpPr>
          <p:cNvPr id="8" name="Trapezoid 7">
            <a:extLst>
              <a:ext uri="{FF2B5EF4-FFF2-40B4-BE49-F238E27FC236}">
                <a16:creationId xmlns:a16="http://schemas.microsoft.com/office/drawing/2014/main" id="{DAD0BF81-57D3-772C-D109-A66919FC189F}"/>
              </a:ext>
            </a:extLst>
          </p:cNvPr>
          <p:cNvSpPr/>
          <p:nvPr/>
        </p:nvSpPr>
        <p:spPr>
          <a:xfrm rot="10800000">
            <a:off x="757938"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018342F-CFE0-2E65-4171-825869FD5557}"/>
              </a:ext>
            </a:extLst>
          </p:cNvPr>
          <p:cNvSpPr txBox="1"/>
          <p:nvPr/>
        </p:nvSpPr>
        <p:spPr>
          <a:xfrm>
            <a:off x="1576618" y="2820644"/>
            <a:ext cx="1492719" cy="369332"/>
          </a:xfrm>
          <a:prstGeom prst="rect">
            <a:avLst/>
          </a:prstGeom>
          <a:noFill/>
        </p:spPr>
        <p:txBody>
          <a:bodyPr wrap="square" rtlCol="0">
            <a:spAutoFit/>
          </a:bodyPr>
          <a:lstStyle/>
          <a:p>
            <a:r>
              <a:rPr lang="en-NL" dirty="0"/>
              <a:t>Encoder</a:t>
            </a:r>
            <a:endParaRPr lang="en-GB" dirty="0"/>
          </a:p>
        </p:txBody>
      </p:sp>
      <p:sp>
        <p:nvSpPr>
          <p:cNvPr id="21" name="TextBox 20">
            <a:extLst>
              <a:ext uri="{FF2B5EF4-FFF2-40B4-BE49-F238E27FC236}">
                <a16:creationId xmlns:a16="http://schemas.microsoft.com/office/drawing/2014/main" id="{57163418-6A6B-DA53-C2FC-AD06CF2576A3}"/>
              </a:ext>
            </a:extLst>
          </p:cNvPr>
          <p:cNvSpPr txBox="1"/>
          <p:nvPr/>
        </p:nvSpPr>
        <p:spPr>
          <a:xfrm>
            <a:off x="711481" y="336534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7" name="TextBox 26">
            <a:extLst>
              <a:ext uri="{FF2B5EF4-FFF2-40B4-BE49-F238E27FC236}">
                <a16:creationId xmlns:a16="http://schemas.microsoft.com/office/drawing/2014/main" id="{DD54FA4E-1177-B43D-F4E6-C22F9F911E40}"/>
              </a:ext>
            </a:extLst>
          </p:cNvPr>
          <p:cNvSpPr txBox="1"/>
          <p:nvPr/>
        </p:nvSpPr>
        <p:spPr>
          <a:xfrm>
            <a:off x="1624883" y="3307845"/>
            <a:ext cx="1492719" cy="369332"/>
          </a:xfrm>
          <a:prstGeom prst="rect">
            <a:avLst/>
          </a:prstGeom>
          <a:noFill/>
        </p:spPr>
        <p:txBody>
          <a:bodyPr wrap="square" rtlCol="0">
            <a:spAutoFit/>
          </a:bodyPr>
          <a:lstStyle/>
          <a:p>
            <a:r>
              <a:rPr lang="en-NL" dirty="0"/>
              <a:t>Hidden State</a:t>
            </a:r>
            <a:endParaRPr lang="en-GB" dirty="0"/>
          </a:p>
        </p:txBody>
      </p:sp>
      <p:sp>
        <p:nvSpPr>
          <p:cNvPr id="28" name="TextBox 27">
            <a:extLst>
              <a:ext uri="{FF2B5EF4-FFF2-40B4-BE49-F238E27FC236}">
                <a16:creationId xmlns:a16="http://schemas.microsoft.com/office/drawing/2014/main" id="{E67EF7CD-E313-FCCB-DF19-6F554FC4AFE6}"/>
              </a:ext>
            </a:extLst>
          </p:cNvPr>
          <p:cNvSpPr txBox="1"/>
          <p:nvPr/>
        </p:nvSpPr>
        <p:spPr>
          <a:xfrm>
            <a:off x="872371" y="2785248"/>
            <a:ext cx="270632" cy="369332"/>
          </a:xfrm>
          <a:prstGeom prst="rect">
            <a:avLst/>
          </a:prstGeom>
          <a:noFill/>
        </p:spPr>
        <p:txBody>
          <a:bodyPr wrap="square" rtlCol="0">
            <a:spAutoFit/>
          </a:bodyPr>
          <a:lstStyle/>
          <a:p>
            <a:r>
              <a:rPr lang="en-NL" dirty="0"/>
              <a:t>E</a:t>
            </a:r>
            <a:endParaRPr lang="en-GB" dirty="0"/>
          </a:p>
        </p:txBody>
      </p:sp>
    </p:spTree>
    <p:extLst>
      <p:ext uri="{BB962C8B-B14F-4D97-AF65-F5344CB8AC3E}">
        <p14:creationId xmlns:p14="http://schemas.microsoft.com/office/powerpoint/2010/main" val="3199158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to words to word vectors </a:t>
            </a:r>
          </a:p>
          <a:p>
            <a:pPr lvl="1"/>
            <a:r>
              <a:rPr lang="en-NL" dirty="0"/>
              <a:t>Turn to hidden state (H0) using Encoder (E)</a:t>
            </a:r>
          </a:p>
          <a:p>
            <a:r>
              <a:rPr lang="en-NL" dirty="0"/>
              <a:t>Hidden State get plugged into the encoder of the next word vector</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100890" y="4896852"/>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sp>
        <p:nvSpPr>
          <p:cNvPr id="8" name="Trapezoid 7">
            <a:extLst>
              <a:ext uri="{FF2B5EF4-FFF2-40B4-BE49-F238E27FC236}">
                <a16:creationId xmlns:a16="http://schemas.microsoft.com/office/drawing/2014/main" id="{DAD0BF81-57D3-772C-D109-A66919FC189F}"/>
              </a:ext>
            </a:extLst>
          </p:cNvPr>
          <p:cNvSpPr/>
          <p:nvPr/>
        </p:nvSpPr>
        <p:spPr>
          <a:xfrm rot="10800000">
            <a:off x="757938"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7163418-6A6B-DA53-C2FC-AD06CF2576A3}"/>
              </a:ext>
            </a:extLst>
          </p:cNvPr>
          <p:cNvSpPr txBox="1"/>
          <p:nvPr/>
        </p:nvSpPr>
        <p:spPr>
          <a:xfrm>
            <a:off x="711481" y="336534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8" name="TextBox 27">
            <a:extLst>
              <a:ext uri="{FF2B5EF4-FFF2-40B4-BE49-F238E27FC236}">
                <a16:creationId xmlns:a16="http://schemas.microsoft.com/office/drawing/2014/main" id="{E67EF7CD-E313-FCCB-DF19-6F554FC4AFE6}"/>
              </a:ext>
            </a:extLst>
          </p:cNvPr>
          <p:cNvSpPr txBox="1"/>
          <p:nvPr/>
        </p:nvSpPr>
        <p:spPr>
          <a:xfrm>
            <a:off x="872371" y="2785248"/>
            <a:ext cx="270632" cy="369332"/>
          </a:xfrm>
          <a:prstGeom prst="rect">
            <a:avLst/>
          </a:prstGeom>
          <a:noFill/>
        </p:spPr>
        <p:txBody>
          <a:bodyPr wrap="square" rtlCol="0">
            <a:spAutoFit/>
          </a:bodyPr>
          <a:lstStyle/>
          <a:p>
            <a:r>
              <a:rPr lang="en-NL" dirty="0"/>
              <a:t>E</a:t>
            </a:r>
            <a:endParaRPr lang="en-GB" dirty="0"/>
          </a:p>
        </p:txBody>
      </p:sp>
      <p:sp>
        <p:nvSpPr>
          <p:cNvPr id="15" name="Trapezoid 14">
            <a:extLst>
              <a:ext uri="{FF2B5EF4-FFF2-40B4-BE49-F238E27FC236}">
                <a16:creationId xmlns:a16="http://schemas.microsoft.com/office/drawing/2014/main" id="{F53BD8CB-CE60-8697-56F5-8FE14126C93D}"/>
              </a:ext>
            </a:extLst>
          </p:cNvPr>
          <p:cNvSpPr/>
          <p:nvPr/>
        </p:nvSpPr>
        <p:spPr>
          <a:xfrm rot="10800000">
            <a:off x="1633681" y="2762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113C0E7-DA02-8CF3-51D9-2FC082248687}"/>
              </a:ext>
            </a:extLst>
          </p:cNvPr>
          <p:cNvSpPr txBox="1"/>
          <p:nvPr/>
        </p:nvSpPr>
        <p:spPr>
          <a:xfrm>
            <a:off x="1604436" y="336534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5" name="TextBox 24">
            <a:extLst>
              <a:ext uri="{FF2B5EF4-FFF2-40B4-BE49-F238E27FC236}">
                <a16:creationId xmlns:a16="http://schemas.microsoft.com/office/drawing/2014/main" id="{D2CD33BC-909E-5152-72C8-7E2CD1D8BA47}"/>
              </a:ext>
            </a:extLst>
          </p:cNvPr>
          <p:cNvSpPr txBox="1"/>
          <p:nvPr/>
        </p:nvSpPr>
        <p:spPr>
          <a:xfrm>
            <a:off x="1743648" y="2796566"/>
            <a:ext cx="270632" cy="369332"/>
          </a:xfrm>
          <a:prstGeom prst="rect">
            <a:avLst/>
          </a:prstGeom>
          <a:noFill/>
        </p:spPr>
        <p:txBody>
          <a:bodyPr wrap="square" rtlCol="0">
            <a:spAutoFit/>
          </a:bodyPr>
          <a:lstStyle/>
          <a:p>
            <a:r>
              <a:rPr lang="en-NL" dirty="0"/>
              <a:t>E</a:t>
            </a:r>
            <a:endParaRPr lang="en-GB" dirty="0"/>
          </a:p>
        </p:txBody>
      </p:sp>
      <p:cxnSp>
        <p:nvCxnSpPr>
          <p:cNvPr id="34" name="Straight Arrow Connector 33">
            <a:extLst>
              <a:ext uri="{FF2B5EF4-FFF2-40B4-BE49-F238E27FC236}">
                <a16:creationId xmlns:a16="http://schemas.microsoft.com/office/drawing/2014/main" id="{C1C6207B-C86E-05C1-1E10-306ABE728401}"/>
              </a:ext>
            </a:extLst>
          </p:cNvPr>
          <p:cNvCxnSpPr>
            <a:endCxn id="15" idx="3"/>
          </p:cNvCxnSpPr>
          <p:nvPr/>
        </p:nvCxnSpPr>
        <p:spPr>
          <a:xfrm flipV="1">
            <a:off x="1275401" y="300272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40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Sack-to-sack task</a:t>
            </a:r>
          </a:p>
          <a:p>
            <a:pPr lvl="1"/>
            <a:r>
              <a:rPr lang="en-NL" dirty="0"/>
              <a:t>Traditionally done with Recurrent Neural Network</a:t>
            </a:r>
          </a:p>
          <a:p>
            <a:pPr lvl="1"/>
            <a:r>
              <a:rPr lang="en-NL" dirty="0"/>
              <a:t>E.g. Alice TN Network</a:t>
            </a:r>
          </a:p>
          <a:p>
            <a:pPr lvl="1"/>
            <a:r>
              <a:rPr lang="en-NL" dirty="0"/>
              <a:t>Other early translators often gave strange results</a:t>
            </a:r>
          </a:p>
          <a:p>
            <a:r>
              <a:rPr lang="en-NL" dirty="0"/>
              <a:t>Encode to words to vectors </a:t>
            </a:r>
          </a:p>
          <a:p>
            <a:pPr lvl="1"/>
            <a:r>
              <a:rPr lang="en-NL" dirty="0"/>
              <a:t>Turn to hidden state (H0) using Encoder (E)</a:t>
            </a:r>
          </a:p>
          <a:p>
            <a:r>
              <a:rPr lang="en-NL" dirty="0"/>
              <a:t>Decode vectors to target words</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100890" y="4896852"/>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sp>
        <p:nvSpPr>
          <p:cNvPr id="8" name="Trapezoid 7">
            <a:extLst>
              <a:ext uri="{FF2B5EF4-FFF2-40B4-BE49-F238E27FC236}">
                <a16:creationId xmlns:a16="http://schemas.microsoft.com/office/drawing/2014/main" id="{DAD0BF81-57D3-772C-D109-A66919FC189F}"/>
              </a:ext>
            </a:extLst>
          </p:cNvPr>
          <p:cNvSpPr/>
          <p:nvPr/>
        </p:nvSpPr>
        <p:spPr>
          <a:xfrm rot="10800000">
            <a:off x="757938"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7163418-6A6B-DA53-C2FC-AD06CF2576A3}"/>
              </a:ext>
            </a:extLst>
          </p:cNvPr>
          <p:cNvSpPr txBox="1"/>
          <p:nvPr/>
        </p:nvSpPr>
        <p:spPr>
          <a:xfrm>
            <a:off x="711481" y="336534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8" name="TextBox 27">
            <a:extLst>
              <a:ext uri="{FF2B5EF4-FFF2-40B4-BE49-F238E27FC236}">
                <a16:creationId xmlns:a16="http://schemas.microsoft.com/office/drawing/2014/main" id="{E67EF7CD-E313-FCCB-DF19-6F554FC4AFE6}"/>
              </a:ext>
            </a:extLst>
          </p:cNvPr>
          <p:cNvSpPr txBox="1"/>
          <p:nvPr/>
        </p:nvSpPr>
        <p:spPr>
          <a:xfrm>
            <a:off x="872371" y="2785248"/>
            <a:ext cx="270632" cy="369332"/>
          </a:xfrm>
          <a:prstGeom prst="rect">
            <a:avLst/>
          </a:prstGeom>
          <a:noFill/>
        </p:spPr>
        <p:txBody>
          <a:bodyPr wrap="square" rtlCol="0">
            <a:spAutoFit/>
          </a:bodyPr>
          <a:lstStyle/>
          <a:p>
            <a:r>
              <a:rPr lang="en-NL" dirty="0"/>
              <a:t>E</a:t>
            </a:r>
            <a:endParaRPr lang="en-GB" dirty="0"/>
          </a:p>
        </p:txBody>
      </p:sp>
      <p:sp>
        <p:nvSpPr>
          <p:cNvPr id="15" name="Trapezoid 14">
            <a:extLst>
              <a:ext uri="{FF2B5EF4-FFF2-40B4-BE49-F238E27FC236}">
                <a16:creationId xmlns:a16="http://schemas.microsoft.com/office/drawing/2014/main" id="{F53BD8CB-CE60-8697-56F5-8FE14126C93D}"/>
              </a:ext>
            </a:extLst>
          </p:cNvPr>
          <p:cNvSpPr/>
          <p:nvPr/>
        </p:nvSpPr>
        <p:spPr>
          <a:xfrm rot="10800000">
            <a:off x="1441176"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apezoid 15">
            <a:extLst>
              <a:ext uri="{FF2B5EF4-FFF2-40B4-BE49-F238E27FC236}">
                <a16:creationId xmlns:a16="http://schemas.microsoft.com/office/drawing/2014/main" id="{31924082-3B39-F67A-5B2D-72C6744383EE}"/>
              </a:ext>
            </a:extLst>
          </p:cNvPr>
          <p:cNvSpPr/>
          <p:nvPr/>
        </p:nvSpPr>
        <p:spPr>
          <a:xfrm rot="10800000">
            <a:off x="2252299"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rapezoid 16">
            <a:extLst>
              <a:ext uri="{FF2B5EF4-FFF2-40B4-BE49-F238E27FC236}">
                <a16:creationId xmlns:a16="http://schemas.microsoft.com/office/drawing/2014/main" id="{DC3A3180-9E83-7B35-CFF2-3F56F2F088C8}"/>
              </a:ext>
            </a:extLst>
          </p:cNvPr>
          <p:cNvSpPr/>
          <p:nvPr/>
        </p:nvSpPr>
        <p:spPr>
          <a:xfrm rot="10800000">
            <a:off x="3025890"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apezoid 17">
            <a:extLst>
              <a:ext uri="{FF2B5EF4-FFF2-40B4-BE49-F238E27FC236}">
                <a16:creationId xmlns:a16="http://schemas.microsoft.com/office/drawing/2014/main" id="{A62E4038-DA58-B603-58F2-59CB734F3F96}"/>
              </a:ext>
            </a:extLst>
          </p:cNvPr>
          <p:cNvSpPr/>
          <p:nvPr/>
        </p:nvSpPr>
        <p:spPr>
          <a:xfrm rot="10800000">
            <a:off x="3858733"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113C0E7-DA02-8CF3-51D9-2FC082248687}"/>
              </a:ext>
            </a:extLst>
          </p:cNvPr>
          <p:cNvSpPr txBox="1"/>
          <p:nvPr/>
        </p:nvSpPr>
        <p:spPr>
          <a:xfrm>
            <a:off x="1411931" y="336793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2" name="TextBox 21">
            <a:extLst>
              <a:ext uri="{FF2B5EF4-FFF2-40B4-BE49-F238E27FC236}">
                <a16:creationId xmlns:a16="http://schemas.microsoft.com/office/drawing/2014/main" id="{1536C8BF-B403-6923-2A8C-BB0AEE4C6484}"/>
              </a:ext>
            </a:extLst>
          </p:cNvPr>
          <p:cNvSpPr txBox="1"/>
          <p:nvPr/>
        </p:nvSpPr>
        <p:spPr>
          <a:xfrm>
            <a:off x="2223053" y="336888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3" name="TextBox 22">
            <a:extLst>
              <a:ext uri="{FF2B5EF4-FFF2-40B4-BE49-F238E27FC236}">
                <a16:creationId xmlns:a16="http://schemas.microsoft.com/office/drawing/2014/main" id="{D3E6B30A-B91B-CB9B-3EE8-FAED571CAB01}"/>
              </a:ext>
            </a:extLst>
          </p:cNvPr>
          <p:cNvSpPr txBox="1"/>
          <p:nvPr/>
        </p:nvSpPr>
        <p:spPr>
          <a:xfrm>
            <a:off x="2982022" y="3365347"/>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4" name="TextBox 23">
            <a:extLst>
              <a:ext uri="{FF2B5EF4-FFF2-40B4-BE49-F238E27FC236}">
                <a16:creationId xmlns:a16="http://schemas.microsoft.com/office/drawing/2014/main" id="{045702D1-0B1A-44F4-720D-25A6A2D7B9E9}"/>
              </a:ext>
            </a:extLst>
          </p:cNvPr>
          <p:cNvSpPr txBox="1"/>
          <p:nvPr/>
        </p:nvSpPr>
        <p:spPr>
          <a:xfrm>
            <a:off x="3827673" y="336745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5" name="TextBox 24">
            <a:extLst>
              <a:ext uri="{FF2B5EF4-FFF2-40B4-BE49-F238E27FC236}">
                <a16:creationId xmlns:a16="http://schemas.microsoft.com/office/drawing/2014/main" id="{D2CD33BC-909E-5152-72C8-7E2CD1D8BA47}"/>
              </a:ext>
            </a:extLst>
          </p:cNvPr>
          <p:cNvSpPr txBox="1"/>
          <p:nvPr/>
        </p:nvSpPr>
        <p:spPr>
          <a:xfrm>
            <a:off x="1551143" y="2799150"/>
            <a:ext cx="270632" cy="369332"/>
          </a:xfrm>
          <a:prstGeom prst="rect">
            <a:avLst/>
          </a:prstGeom>
          <a:noFill/>
        </p:spPr>
        <p:txBody>
          <a:bodyPr wrap="square" rtlCol="0">
            <a:spAutoFit/>
          </a:bodyPr>
          <a:lstStyle/>
          <a:p>
            <a:r>
              <a:rPr lang="en-NL" dirty="0"/>
              <a:t>E</a:t>
            </a:r>
            <a:endParaRPr lang="en-GB" dirty="0"/>
          </a:p>
        </p:txBody>
      </p:sp>
      <p:sp>
        <p:nvSpPr>
          <p:cNvPr id="26" name="TextBox 25">
            <a:extLst>
              <a:ext uri="{FF2B5EF4-FFF2-40B4-BE49-F238E27FC236}">
                <a16:creationId xmlns:a16="http://schemas.microsoft.com/office/drawing/2014/main" id="{556AE984-C075-5E26-1E1D-BB4D6E43CC0C}"/>
              </a:ext>
            </a:extLst>
          </p:cNvPr>
          <p:cNvSpPr txBox="1"/>
          <p:nvPr/>
        </p:nvSpPr>
        <p:spPr>
          <a:xfrm>
            <a:off x="2369697" y="2785248"/>
            <a:ext cx="270632" cy="369332"/>
          </a:xfrm>
          <a:prstGeom prst="rect">
            <a:avLst/>
          </a:prstGeom>
          <a:noFill/>
        </p:spPr>
        <p:txBody>
          <a:bodyPr wrap="square" rtlCol="0">
            <a:spAutoFit/>
          </a:bodyPr>
          <a:lstStyle/>
          <a:p>
            <a:r>
              <a:rPr lang="en-NL" dirty="0"/>
              <a:t>E</a:t>
            </a:r>
            <a:endParaRPr lang="en-GB" dirty="0"/>
          </a:p>
        </p:txBody>
      </p:sp>
      <p:sp>
        <p:nvSpPr>
          <p:cNvPr id="29" name="TextBox 28">
            <a:extLst>
              <a:ext uri="{FF2B5EF4-FFF2-40B4-BE49-F238E27FC236}">
                <a16:creationId xmlns:a16="http://schemas.microsoft.com/office/drawing/2014/main" id="{BF736BD9-E5DF-36B9-1373-877115E0400E}"/>
              </a:ext>
            </a:extLst>
          </p:cNvPr>
          <p:cNvSpPr txBox="1"/>
          <p:nvPr/>
        </p:nvSpPr>
        <p:spPr>
          <a:xfrm>
            <a:off x="3128666" y="2788679"/>
            <a:ext cx="270632" cy="369332"/>
          </a:xfrm>
          <a:prstGeom prst="rect">
            <a:avLst/>
          </a:prstGeom>
          <a:noFill/>
        </p:spPr>
        <p:txBody>
          <a:bodyPr wrap="square" rtlCol="0">
            <a:spAutoFit/>
          </a:bodyPr>
          <a:lstStyle/>
          <a:p>
            <a:r>
              <a:rPr lang="en-NL" dirty="0"/>
              <a:t>E</a:t>
            </a:r>
            <a:endParaRPr lang="en-GB" dirty="0"/>
          </a:p>
        </p:txBody>
      </p:sp>
      <p:sp>
        <p:nvSpPr>
          <p:cNvPr id="30" name="TextBox 29">
            <a:extLst>
              <a:ext uri="{FF2B5EF4-FFF2-40B4-BE49-F238E27FC236}">
                <a16:creationId xmlns:a16="http://schemas.microsoft.com/office/drawing/2014/main" id="{D522F4D4-ED31-12C3-B6F3-C4731F92F6AE}"/>
              </a:ext>
            </a:extLst>
          </p:cNvPr>
          <p:cNvSpPr txBox="1"/>
          <p:nvPr/>
        </p:nvSpPr>
        <p:spPr>
          <a:xfrm>
            <a:off x="3959471" y="2799150"/>
            <a:ext cx="270632" cy="369332"/>
          </a:xfrm>
          <a:prstGeom prst="rect">
            <a:avLst/>
          </a:prstGeom>
          <a:noFill/>
        </p:spPr>
        <p:txBody>
          <a:bodyPr wrap="square" rtlCol="0">
            <a:spAutoFit/>
          </a:bodyPr>
          <a:lstStyle/>
          <a:p>
            <a:r>
              <a:rPr lang="en-NL" dirty="0"/>
              <a:t>E</a:t>
            </a:r>
            <a:endParaRPr lang="en-GB" dirty="0"/>
          </a:p>
        </p:txBody>
      </p:sp>
    </p:spTree>
    <p:extLst>
      <p:ext uri="{BB962C8B-B14F-4D97-AF65-F5344CB8AC3E}">
        <p14:creationId xmlns:p14="http://schemas.microsoft.com/office/powerpoint/2010/main" val="339607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Sack-to-sack task</a:t>
            </a:r>
          </a:p>
          <a:p>
            <a:pPr lvl="1"/>
            <a:r>
              <a:rPr lang="en-NL" dirty="0"/>
              <a:t>Traditionally done with Recurrent Neural Network</a:t>
            </a:r>
          </a:p>
          <a:p>
            <a:pPr lvl="1"/>
            <a:r>
              <a:rPr lang="en-NL" dirty="0"/>
              <a:t>E.g. Alice TN Network</a:t>
            </a:r>
          </a:p>
          <a:p>
            <a:pPr lvl="1"/>
            <a:r>
              <a:rPr lang="en-NL" dirty="0"/>
              <a:t>Other early translators often gave strange results</a:t>
            </a:r>
          </a:p>
          <a:p>
            <a:r>
              <a:rPr lang="en-NL" dirty="0"/>
              <a:t>Encode to words to vectors </a:t>
            </a:r>
          </a:p>
          <a:p>
            <a:pPr lvl="1"/>
            <a:r>
              <a:rPr lang="en-NL" dirty="0"/>
              <a:t>Turn to hidden state (H0) using NN</a:t>
            </a:r>
          </a:p>
          <a:p>
            <a:r>
              <a:rPr lang="en-NL" dirty="0"/>
              <a:t>Decode vectors to target words</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100890" y="4896852"/>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sp>
        <p:nvSpPr>
          <p:cNvPr id="8" name="Trapezoid 7">
            <a:extLst>
              <a:ext uri="{FF2B5EF4-FFF2-40B4-BE49-F238E27FC236}">
                <a16:creationId xmlns:a16="http://schemas.microsoft.com/office/drawing/2014/main" id="{DAD0BF81-57D3-772C-D109-A66919FC189F}"/>
              </a:ext>
            </a:extLst>
          </p:cNvPr>
          <p:cNvSpPr/>
          <p:nvPr/>
        </p:nvSpPr>
        <p:spPr>
          <a:xfrm rot="10800000">
            <a:off x="757938"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apezoid 14">
            <a:extLst>
              <a:ext uri="{FF2B5EF4-FFF2-40B4-BE49-F238E27FC236}">
                <a16:creationId xmlns:a16="http://schemas.microsoft.com/office/drawing/2014/main" id="{84507EB5-E80E-7540-3AB8-11C885127230}"/>
              </a:ext>
            </a:extLst>
          </p:cNvPr>
          <p:cNvSpPr/>
          <p:nvPr/>
        </p:nvSpPr>
        <p:spPr>
          <a:xfrm rot="10800000">
            <a:off x="1441176"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apezoid 15">
            <a:extLst>
              <a:ext uri="{FF2B5EF4-FFF2-40B4-BE49-F238E27FC236}">
                <a16:creationId xmlns:a16="http://schemas.microsoft.com/office/drawing/2014/main" id="{FFA75709-0DB8-4CB7-3563-E9BE9911596E}"/>
              </a:ext>
            </a:extLst>
          </p:cNvPr>
          <p:cNvSpPr/>
          <p:nvPr/>
        </p:nvSpPr>
        <p:spPr>
          <a:xfrm rot="10800000">
            <a:off x="2252299"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rapezoid 16">
            <a:extLst>
              <a:ext uri="{FF2B5EF4-FFF2-40B4-BE49-F238E27FC236}">
                <a16:creationId xmlns:a16="http://schemas.microsoft.com/office/drawing/2014/main" id="{E2A28471-B46D-9E16-9EB4-4A462E0CD3AA}"/>
              </a:ext>
            </a:extLst>
          </p:cNvPr>
          <p:cNvSpPr/>
          <p:nvPr/>
        </p:nvSpPr>
        <p:spPr>
          <a:xfrm rot="10800000">
            <a:off x="3025890"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apezoid 17">
            <a:extLst>
              <a:ext uri="{FF2B5EF4-FFF2-40B4-BE49-F238E27FC236}">
                <a16:creationId xmlns:a16="http://schemas.microsoft.com/office/drawing/2014/main" id="{CA9C59A7-8E1E-5A09-BCFC-8437A39996E4}"/>
              </a:ext>
            </a:extLst>
          </p:cNvPr>
          <p:cNvSpPr/>
          <p:nvPr/>
        </p:nvSpPr>
        <p:spPr>
          <a:xfrm rot="10800000">
            <a:off x="3858733" y="276467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018342F-CFE0-2E65-4171-825869FD5557}"/>
              </a:ext>
            </a:extLst>
          </p:cNvPr>
          <p:cNvSpPr txBox="1"/>
          <p:nvPr/>
        </p:nvSpPr>
        <p:spPr>
          <a:xfrm>
            <a:off x="4366660" y="2821041"/>
            <a:ext cx="1492719" cy="369332"/>
          </a:xfrm>
          <a:prstGeom prst="rect">
            <a:avLst/>
          </a:prstGeom>
          <a:noFill/>
        </p:spPr>
        <p:txBody>
          <a:bodyPr wrap="square" rtlCol="0">
            <a:spAutoFit/>
          </a:bodyPr>
          <a:lstStyle/>
          <a:p>
            <a:r>
              <a:rPr lang="en-NL" dirty="0"/>
              <a:t>NN</a:t>
            </a:r>
            <a:endParaRPr lang="en-GB" dirty="0"/>
          </a:p>
        </p:txBody>
      </p:sp>
      <p:sp>
        <p:nvSpPr>
          <p:cNvPr id="21" name="TextBox 20">
            <a:extLst>
              <a:ext uri="{FF2B5EF4-FFF2-40B4-BE49-F238E27FC236}">
                <a16:creationId xmlns:a16="http://schemas.microsoft.com/office/drawing/2014/main" id="{57163418-6A6B-DA53-C2FC-AD06CF2576A3}"/>
              </a:ext>
            </a:extLst>
          </p:cNvPr>
          <p:cNvSpPr txBox="1"/>
          <p:nvPr/>
        </p:nvSpPr>
        <p:spPr>
          <a:xfrm>
            <a:off x="711481" y="336534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2" name="TextBox 21">
            <a:extLst>
              <a:ext uri="{FF2B5EF4-FFF2-40B4-BE49-F238E27FC236}">
                <a16:creationId xmlns:a16="http://schemas.microsoft.com/office/drawing/2014/main" id="{A6095C63-C8D5-7F34-0EE5-756FF40D23B3}"/>
              </a:ext>
            </a:extLst>
          </p:cNvPr>
          <p:cNvSpPr txBox="1"/>
          <p:nvPr/>
        </p:nvSpPr>
        <p:spPr>
          <a:xfrm>
            <a:off x="1411931" y="336793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3" name="TextBox 22">
            <a:extLst>
              <a:ext uri="{FF2B5EF4-FFF2-40B4-BE49-F238E27FC236}">
                <a16:creationId xmlns:a16="http://schemas.microsoft.com/office/drawing/2014/main" id="{C97976E6-AC60-CDDE-6450-A2761E7DD841}"/>
              </a:ext>
            </a:extLst>
          </p:cNvPr>
          <p:cNvSpPr txBox="1"/>
          <p:nvPr/>
        </p:nvSpPr>
        <p:spPr>
          <a:xfrm>
            <a:off x="2223053" y="336888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4" name="TextBox 23">
            <a:extLst>
              <a:ext uri="{FF2B5EF4-FFF2-40B4-BE49-F238E27FC236}">
                <a16:creationId xmlns:a16="http://schemas.microsoft.com/office/drawing/2014/main" id="{21C8A24B-4C26-DC7C-4C00-7FE8AEE66E96}"/>
              </a:ext>
            </a:extLst>
          </p:cNvPr>
          <p:cNvSpPr txBox="1"/>
          <p:nvPr/>
        </p:nvSpPr>
        <p:spPr>
          <a:xfrm>
            <a:off x="2982022" y="3365347"/>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5" name="TextBox 24">
            <a:extLst>
              <a:ext uri="{FF2B5EF4-FFF2-40B4-BE49-F238E27FC236}">
                <a16:creationId xmlns:a16="http://schemas.microsoft.com/office/drawing/2014/main" id="{90E66283-4ECD-12CC-A0AC-6B4118B6B79C}"/>
              </a:ext>
            </a:extLst>
          </p:cNvPr>
          <p:cNvSpPr txBox="1"/>
          <p:nvPr/>
        </p:nvSpPr>
        <p:spPr>
          <a:xfrm>
            <a:off x="3827673" y="336745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Tree>
    <p:extLst>
      <p:ext uri="{BB962C8B-B14F-4D97-AF65-F5344CB8AC3E}">
        <p14:creationId xmlns:p14="http://schemas.microsoft.com/office/powerpoint/2010/main" val="408525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AAAC9E-6C91-ADEC-8F56-415BDCDC0275}"/>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6" name="Online Media 5" title="WINNAAR LVK 2023: Pruuf Mar - Ojjem Blieve Hale (Ysselsteyn)">
            <a:hlinkClick r:id="" action="ppaction://media"/>
            <a:extLst>
              <a:ext uri="{FF2B5EF4-FFF2-40B4-BE49-F238E27FC236}">
                <a16:creationId xmlns:a16="http://schemas.microsoft.com/office/drawing/2014/main" id="{E5F19F13-0C15-1CCF-F145-DF9D2616BC03}"/>
              </a:ext>
            </a:extLst>
          </p:cNvPr>
          <p:cNvPicPr>
            <a:picLocks noGrp="1" noRot="1" noChangeAspect="1"/>
          </p:cNvPicPr>
          <p:nvPr>
            <p:ph sz="quarter" idx="15"/>
            <a:videoFile r:link="rId1"/>
          </p:nvPr>
        </p:nvPicPr>
        <p:blipFill>
          <a:blip r:embed="rId3"/>
          <a:stretch>
            <a:fillRect/>
          </a:stretch>
        </p:blipFill>
        <p:spPr>
          <a:xfrm>
            <a:off x="1492041" y="1280161"/>
            <a:ext cx="8793036" cy="4968239"/>
          </a:xfrm>
          <a:prstGeom prst="rect">
            <a:avLst/>
          </a:prstGeom>
        </p:spPr>
      </p:pic>
      <p:sp>
        <p:nvSpPr>
          <p:cNvPr id="5" name="Title 4">
            <a:extLst>
              <a:ext uri="{FF2B5EF4-FFF2-40B4-BE49-F238E27FC236}">
                <a16:creationId xmlns:a16="http://schemas.microsoft.com/office/drawing/2014/main" id="{ECB555AF-C0BB-35C9-CB6B-FC9D0219FDB8}"/>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9610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A99B6D-A689-EF9F-B073-77EC051D19BA}"/>
              </a:ext>
            </a:extLst>
          </p:cNvPr>
          <p:cNvSpPr>
            <a:spLocks noGrp="1"/>
          </p:cNvSpPr>
          <p:nvPr>
            <p:ph type="body" sz="quarter" idx="14"/>
          </p:nvPr>
        </p:nvSpPr>
        <p:spPr/>
        <p:txBody>
          <a:bodyPr/>
          <a:lstStyle/>
          <a:p>
            <a:endParaRPr lang="en-GB"/>
          </a:p>
        </p:txBody>
      </p:sp>
      <p:sp>
        <p:nvSpPr>
          <p:cNvPr id="3" name="Title 2">
            <a:extLst>
              <a:ext uri="{FF2B5EF4-FFF2-40B4-BE49-F238E27FC236}">
                <a16:creationId xmlns:a16="http://schemas.microsoft.com/office/drawing/2014/main" id="{04A9A785-3592-F2A9-E625-9C60ADBD9253}"/>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155AE58D-B584-37A4-5A5B-CD052016C4F5}"/>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281454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2!</a:t>
            </a:r>
            <a:endParaRPr lang="en-GB" dirty="0"/>
          </a:p>
        </p:txBody>
      </p:sp>
    </p:spTree>
    <p:extLst>
      <p:ext uri="{BB962C8B-B14F-4D97-AF65-F5344CB8AC3E}">
        <p14:creationId xmlns:p14="http://schemas.microsoft.com/office/powerpoint/2010/main" val="50354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5B749E1-DC13-226B-7898-0F847BC7283E}"/>
              </a:ext>
            </a:extLst>
          </p:cNvPr>
          <p:cNvSpPr>
            <a:spLocks noGrp="1"/>
          </p:cNvSpPr>
          <p:nvPr>
            <p:ph type="pic" sz="quarter" idx="15"/>
          </p:nvPr>
        </p:nvSpPr>
        <p:spPr/>
      </p:sp>
      <p:sp>
        <p:nvSpPr>
          <p:cNvPr id="3" name="Text Placeholder 2">
            <a:extLst>
              <a:ext uri="{FF2B5EF4-FFF2-40B4-BE49-F238E27FC236}">
                <a16:creationId xmlns:a16="http://schemas.microsoft.com/office/drawing/2014/main" id="{3DD0128C-C39C-4955-E79D-40BD398B8CF9}"/>
              </a:ext>
            </a:extLst>
          </p:cNvPr>
          <p:cNvSpPr>
            <a:spLocks noGrp="1"/>
          </p:cNvSpPr>
          <p:nvPr>
            <p:ph type="body" sz="quarter" idx="14"/>
          </p:nvPr>
        </p:nvSpPr>
        <p:spPr/>
        <p:txBody>
          <a:bodyPr/>
          <a:lstStyle/>
          <a:p>
            <a:endParaRPr lang="en-GB"/>
          </a:p>
        </p:txBody>
      </p:sp>
      <p:sp>
        <p:nvSpPr>
          <p:cNvPr id="4" name="Title 3">
            <a:extLst>
              <a:ext uri="{FF2B5EF4-FFF2-40B4-BE49-F238E27FC236}">
                <a16:creationId xmlns:a16="http://schemas.microsoft.com/office/drawing/2014/main" id="{717D1DA7-14E2-679D-3290-781FCFDABFD2}"/>
              </a:ext>
            </a:extLst>
          </p:cNvPr>
          <p:cNvSpPr>
            <a:spLocks noGrp="1"/>
          </p:cNvSpPr>
          <p:nvPr>
            <p:ph type="title"/>
          </p:nvPr>
        </p:nvSpPr>
        <p:spPr/>
        <p:txBody>
          <a:bodyPr/>
          <a:lstStyle/>
          <a:p>
            <a:r>
              <a:rPr lang="en-NL" dirty="0"/>
              <a:t>Slide Graveyard</a:t>
            </a:r>
            <a:endParaRPr lang="en-GB" dirty="0"/>
          </a:p>
        </p:txBody>
      </p:sp>
      <p:sp>
        <p:nvSpPr>
          <p:cNvPr id="5" name="Slide Number Placeholder 4">
            <a:extLst>
              <a:ext uri="{FF2B5EF4-FFF2-40B4-BE49-F238E27FC236}">
                <a16:creationId xmlns:a16="http://schemas.microsoft.com/office/drawing/2014/main" id="{81CEF467-C107-95CC-81D5-70A4683BFCD9}"/>
              </a:ext>
            </a:extLst>
          </p:cNvPr>
          <p:cNvSpPr>
            <a:spLocks noGrp="1"/>
          </p:cNvSpPr>
          <p:nvPr>
            <p:ph type="sldNum" sz="quarter" idx="12"/>
          </p:nvPr>
        </p:nvSpPr>
        <p:spPr/>
        <p:txBody>
          <a:bodyPr/>
          <a:lstStyle/>
          <a:p>
            <a:fld id="{AA6C878E-6624-8940-965B-E61AF946BCDB}" type="slidenum">
              <a:rPr lang="nl-NL" smtClean="0"/>
              <a:t>28</a:t>
            </a:fld>
            <a:endParaRPr lang="nl-NL"/>
          </a:p>
        </p:txBody>
      </p:sp>
    </p:spTree>
    <p:extLst>
      <p:ext uri="{BB962C8B-B14F-4D97-AF65-F5344CB8AC3E}">
        <p14:creationId xmlns:p14="http://schemas.microsoft.com/office/powerpoint/2010/main" val="2631786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Book chapter 1 - 5</a:t>
            </a:r>
          </a:p>
          <a:p>
            <a:pPr marL="914400" lvl="2" indent="0">
              <a:buNone/>
            </a:pPr>
            <a:r>
              <a:rPr lang="en-NL" dirty="0"/>
              <a:t>---- SHORT BREAK ----</a:t>
            </a:r>
          </a:p>
          <a:p>
            <a:pPr lvl="1"/>
            <a:r>
              <a:rPr lang="en-NL" dirty="0"/>
              <a:t>Large Language Models &amp; Cognition</a:t>
            </a:r>
          </a:p>
          <a:p>
            <a:pPr lvl="2"/>
            <a:r>
              <a:rPr lang="en-NL" dirty="0"/>
              <a:t>Recurrent Neural Networks</a:t>
            </a:r>
          </a:p>
          <a:p>
            <a:pPr lvl="2"/>
            <a:r>
              <a:rPr lang="en-NL" dirty="0"/>
              <a:t>Transformers</a:t>
            </a:r>
          </a:p>
          <a:p>
            <a:pPr lvl="2"/>
            <a:r>
              <a:rPr lang="en-NL" dirty="0"/>
              <a:t>How they connect</a:t>
            </a:r>
          </a:p>
          <a:p>
            <a:endParaRPr lang="en-NL" dirty="0"/>
          </a:p>
          <a:p>
            <a:r>
              <a:rPr lang="en-NL" dirty="0"/>
              <a:t>Afternoon:</a:t>
            </a:r>
          </a:p>
          <a:p>
            <a:pPr lvl="1"/>
            <a:r>
              <a:rPr lang="en-NL" dirty="0"/>
              <a:t>Use-case 2 walkthrough</a:t>
            </a:r>
          </a:p>
          <a:p>
            <a:pPr lvl="1"/>
            <a:r>
              <a:rPr lang="en-NL" dirty="0"/>
              <a:t>Feedback &amp; Q&amp;A</a:t>
            </a:r>
          </a:p>
          <a:p>
            <a:pPr marL="457200" lvl="1" indent="0">
              <a:buNone/>
            </a:pPr>
            <a:endParaRPr lang="en-NL"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Table of Contents</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r>
              <a:rPr lang="en-NL" dirty="0"/>
              <a:t> - (Learning)</a:t>
            </a:r>
            <a:endParaRPr lang="en-US" dirty="0"/>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B5633-F7D9-5DB9-26E0-FB240C2B7C02}"/>
              </a:ext>
            </a:extLst>
          </p:cNvPr>
          <p:cNvSpPr>
            <a:spLocks noGrp="1"/>
          </p:cNvSpPr>
          <p:nvPr>
            <p:ph type="sldNum" sz="quarter" idx="12"/>
          </p:nvPr>
        </p:nvSpPr>
        <p:spPr/>
        <p:txBody>
          <a:bodyPr/>
          <a:lstStyle/>
          <a:p>
            <a:fld id="{AA6C878E-6624-8940-965B-E61AF946BCDB}" type="slidenum">
              <a:rPr lang="nl-NL" smtClean="0"/>
              <a:t>34</a:t>
            </a:fld>
            <a:endParaRPr lang="nl-NL"/>
          </a:p>
        </p:txBody>
      </p:sp>
      <p:pic>
        <p:nvPicPr>
          <p:cNvPr id="6" name="Content Placeholder 5">
            <a:extLst>
              <a:ext uri="{FF2B5EF4-FFF2-40B4-BE49-F238E27FC236}">
                <a16:creationId xmlns:a16="http://schemas.microsoft.com/office/drawing/2014/main" id="{FF4596BF-2E80-60B8-3B9E-EBA45E592CE1}"/>
              </a:ext>
            </a:extLst>
          </p:cNvPr>
          <p:cNvPicPr>
            <a:picLocks noGrp="1" noChangeAspect="1"/>
          </p:cNvPicPr>
          <p:nvPr>
            <p:ph sz="quarter" idx="15"/>
          </p:nvPr>
        </p:nvPicPr>
        <p:blipFill>
          <a:blip r:embed="rId2"/>
          <a:stretch>
            <a:fillRect/>
          </a:stretch>
        </p:blipFill>
        <p:spPr>
          <a:xfrm>
            <a:off x="2266697" y="1471613"/>
            <a:ext cx="7687182" cy="4154487"/>
          </a:xfrm>
        </p:spPr>
      </p:pic>
      <p:sp>
        <p:nvSpPr>
          <p:cNvPr id="4" name="Title 3">
            <a:extLst>
              <a:ext uri="{FF2B5EF4-FFF2-40B4-BE49-F238E27FC236}">
                <a16:creationId xmlns:a16="http://schemas.microsoft.com/office/drawing/2014/main" id="{9F95C597-8F72-E242-E523-B5FCC5BAEF85}"/>
              </a:ext>
            </a:extLst>
          </p:cNvPr>
          <p:cNvSpPr>
            <a:spLocks noGrp="1"/>
          </p:cNvSpPr>
          <p:nvPr>
            <p:ph type="title"/>
          </p:nvPr>
        </p:nvSpPr>
        <p:spPr/>
        <p:txBody>
          <a:bodyPr/>
          <a:lstStyle/>
          <a:p>
            <a:r>
              <a:rPr lang="en-NL" dirty="0"/>
              <a:t>Mirror-Neurons – (learning)</a:t>
            </a:r>
            <a:endParaRPr lang="en-GB" dirty="0"/>
          </a:p>
        </p:txBody>
      </p:sp>
    </p:spTree>
    <p:extLst>
      <p:ext uri="{BB962C8B-B14F-4D97-AF65-F5344CB8AC3E}">
        <p14:creationId xmlns:p14="http://schemas.microsoft.com/office/powerpoint/2010/main" val="93755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848D9-D5D4-4E9A-D6FA-82E29E1B17E0}"/>
              </a:ext>
            </a:extLst>
          </p:cNvPr>
          <p:cNvSpPr>
            <a:spLocks noGrp="1"/>
          </p:cNvSpPr>
          <p:nvPr>
            <p:ph type="body" sz="quarter" idx="14"/>
          </p:nvPr>
        </p:nvSpPr>
        <p:spPr/>
        <p:txBody>
          <a:bodyPr/>
          <a:lstStyle/>
          <a:p>
            <a:r>
              <a:rPr lang="en-NL" dirty="0"/>
              <a:t>How do we acquire meaning?</a:t>
            </a:r>
            <a:endParaRPr lang="en-GB" dirty="0"/>
          </a:p>
        </p:txBody>
      </p:sp>
      <p:sp>
        <p:nvSpPr>
          <p:cNvPr id="3" name="Title 2">
            <a:extLst>
              <a:ext uri="{FF2B5EF4-FFF2-40B4-BE49-F238E27FC236}">
                <a16:creationId xmlns:a16="http://schemas.microsoft.com/office/drawing/2014/main" id="{A6E937F0-5416-8647-2D43-042BF9118F9F}"/>
              </a:ext>
            </a:extLst>
          </p:cNvPr>
          <p:cNvSpPr>
            <a:spLocks noGrp="1"/>
          </p:cNvSpPr>
          <p:nvPr>
            <p:ph type="title"/>
          </p:nvPr>
        </p:nvSpPr>
        <p:spPr/>
        <p:txBody>
          <a:bodyPr/>
          <a:lstStyle/>
          <a:p>
            <a:r>
              <a:rPr lang="en-NL" dirty="0"/>
              <a:t>How do we learn language?</a:t>
            </a:r>
            <a:endParaRPr lang="en-GB" dirty="0"/>
          </a:p>
        </p:txBody>
      </p:sp>
      <p:sp>
        <p:nvSpPr>
          <p:cNvPr id="4" name="Slide Number Placeholder 3">
            <a:extLst>
              <a:ext uri="{FF2B5EF4-FFF2-40B4-BE49-F238E27FC236}">
                <a16:creationId xmlns:a16="http://schemas.microsoft.com/office/drawing/2014/main" id="{0C1FABF3-53A2-C30A-14BD-DE44FB7A3464}"/>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267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5FEF2-2B9D-829E-A392-718D4074CEE6}"/>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20439A8F-4ECD-8577-B642-4A695613B1AC}"/>
              </a:ext>
            </a:extLst>
          </p:cNvPr>
          <p:cNvSpPr>
            <a:spLocks noGrp="1"/>
          </p:cNvSpPr>
          <p:nvPr>
            <p:ph sz="quarter" idx="15"/>
          </p:nvPr>
        </p:nvSpPr>
        <p:spPr/>
        <p:txBody>
          <a:bodyPr/>
          <a:lstStyle/>
          <a:p>
            <a:r>
              <a:rPr lang="en-GB" dirty="0"/>
              <a:t>Human language learning</a:t>
            </a:r>
          </a:p>
          <a:p>
            <a:pPr lvl="1"/>
            <a:r>
              <a:rPr lang="en-GB" dirty="0"/>
              <a:t>Identify processes and mechanisms involved in learning language</a:t>
            </a:r>
          </a:p>
          <a:p>
            <a:pPr lvl="1"/>
            <a:r>
              <a:rPr lang="en-GB" dirty="0"/>
              <a:t>Detect common behavioural patterns among children</a:t>
            </a:r>
          </a:p>
          <a:p>
            <a:r>
              <a:rPr lang="en-GB" dirty="0"/>
              <a:t>(Computational) </a:t>
            </a:r>
            <a:r>
              <a:rPr lang="en-GB" dirty="0" err="1"/>
              <a:t>modeling</a:t>
            </a:r>
            <a:endParaRPr lang="en-GB" dirty="0"/>
          </a:p>
          <a:p>
            <a:pPr lvl="1"/>
            <a:r>
              <a:rPr lang="en-GB" dirty="0"/>
              <a:t>Simulate a cognitive process via computational tools and techniques</a:t>
            </a:r>
          </a:p>
          <a:p>
            <a:pPr lvl="1"/>
            <a:r>
              <a:rPr lang="en-GB" dirty="0"/>
              <a:t>Use the model to explain the observed human behaviour</a:t>
            </a:r>
          </a:p>
          <a:p>
            <a:r>
              <a:rPr lang="en-GB" dirty="0" err="1"/>
              <a:t>Modeling</a:t>
            </a:r>
            <a:r>
              <a:rPr lang="en-GB" dirty="0"/>
              <a:t> of language learning</a:t>
            </a:r>
          </a:p>
          <a:p>
            <a:pPr lvl="1"/>
            <a:r>
              <a:rPr lang="en-GB" dirty="0"/>
              <a:t>Develop computational simulations of the process of human</a:t>
            </a:r>
            <a:r>
              <a:rPr lang="en-NL" dirty="0"/>
              <a:t> </a:t>
            </a:r>
            <a:r>
              <a:rPr lang="en-GB" dirty="0"/>
              <a:t>language acquisition</a:t>
            </a:r>
          </a:p>
        </p:txBody>
      </p:sp>
      <p:sp>
        <p:nvSpPr>
          <p:cNvPr id="4" name="Title 3">
            <a:extLst>
              <a:ext uri="{FF2B5EF4-FFF2-40B4-BE49-F238E27FC236}">
                <a16:creationId xmlns:a16="http://schemas.microsoft.com/office/drawing/2014/main" id="{14E3EF88-1FF0-2FB6-0DE2-652BFFA32083}"/>
              </a:ext>
            </a:extLst>
          </p:cNvPr>
          <p:cNvSpPr>
            <a:spLocks noGrp="1"/>
          </p:cNvSpPr>
          <p:nvPr>
            <p:ph type="title"/>
          </p:nvPr>
        </p:nvSpPr>
        <p:spPr/>
        <p:txBody>
          <a:bodyPr/>
          <a:lstStyle/>
          <a:p>
            <a:r>
              <a:rPr lang="en-GB" dirty="0"/>
              <a:t>What is </a:t>
            </a:r>
            <a:r>
              <a:rPr lang="en-GB" dirty="0" err="1"/>
              <a:t>Modeling</a:t>
            </a:r>
            <a:r>
              <a:rPr lang="en-GB" dirty="0"/>
              <a:t> of Language Learning?</a:t>
            </a:r>
          </a:p>
        </p:txBody>
      </p:sp>
    </p:spTree>
    <p:extLst>
      <p:ext uri="{BB962C8B-B14F-4D97-AF65-F5344CB8AC3E}">
        <p14:creationId xmlns:p14="http://schemas.microsoft.com/office/powerpoint/2010/main" val="158664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59101-3D71-E132-8A50-02E26218869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F181C0AB-6A2A-EE91-7726-9C1CD685BBC7}"/>
              </a:ext>
            </a:extLst>
          </p:cNvPr>
          <p:cNvSpPr>
            <a:spLocks noGrp="1"/>
          </p:cNvSpPr>
          <p:nvPr>
            <p:ph type="body" sz="quarter" idx="16"/>
          </p:nvPr>
        </p:nvSpPr>
        <p:spPr>
          <a:xfrm>
            <a:off x="537882" y="1399343"/>
            <a:ext cx="11144922" cy="1107320"/>
          </a:xfrm>
        </p:spPr>
        <p:txBody>
          <a:bodyPr/>
          <a:lstStyle/>
          <a:p>
            <a:r>
              <a:rPr lang="en-NL" dirty="0"/>
              <a:t>Y</a:t>
            </a:r>
            <a:r>
              <a:rPr lang="en-GB" dirty="0" err="1"/>
              <a:t>oung</a:t>
            </a:r>
            <a:r>
              <a:rPr lang="en-GB" dirty="0"/>
              <a:t> children easily map novel words to novel objects in</a:t>
            </a:r>
          </a:p>
          <a:p>
            <a:r>
              <a:rPr lang="en-GB" dirty="0"/>
              <a:t>familiar context</a:t>
            </a:r>
          </a:p>
        </p:txBody>
      </p:sp>
      <p:pic>
        <p:nvPicPr>
          <p:cNvPr id="7" name="Content Placeholder 6" descr="A picture containing text&#10;&#10;Description automatically generated">
            <a:extLst>
              <a:ext uri="{FF2B5EF4-FFF2-40B4-BE49-F238E27FC236}">
                <a16:creationId xmlns:a16="http://schemas.microsoft.com/office/drawing/2014/main" id="{93D4E508-064B-34D6-7713-CBF29EE7DA4C}"/>
              </a:ext>
            </a:extLst>
          </p:cNvPr>
          <p:cNvPicPr>
            <a:picLocks noGrp="1" noChangeAspect="1"/>
          </p:cNvPicPr>
          <p:nvPr>
            <p:ph sz="quarter" idx="15"/>
          </p:nvPr>
        </p:nvPicPr>
        <p:blipFill>
          <a:blip r:embed="rId2"/>
          <a:stretch>
            <a:fillRect/>
          </a:stretch>
        </p:blipFill>
        <p:spPr>
          <a:xfrm>
            <a:off x="2807161" y="2506663"/>
            <a:ext cx="7171378" cy="3377670"/>
          </a:xfrm>
        </p:spPr>
      </p:pic>
      <p:sp>
        <p:nvSpPr>
          <p:cNvPr id="5" name="Title 4">
            <a:extLst>
              <a:ext uri="{FF2B5EF4-FFF2-40B4-BE49-F238E27FC236}">
                <a16:creationId xmlns:a16="http://schemas.microsoft.com/office/drawing/2014/main" id="{9BA7337D-A7E9-0567-8CFE-6699216ACBC0}"/>
              </a:ext>
            </a:extLst>
          </p:cNvPr>
          <p:cNvSpPr>
            <a:spLocks noGrp="1"/>
          </p:cNvSpPr>
          <p:nvPr>
            <p:ph type="title"/>
          </p:nvPr>
        </p:nvSpPr>
        <p:spPr/>
        <p:txBody>
          <a:bodyPr/>
          <a:lstStyle/>
          <a:p>
            <a:r>
              <a:rPr lang="en-NL" dirty="0"/>
              <a:t>Word Meaning</a:t>
            </a:r>
            <a:endParaRPr lang="en-GB" dirty="0"/>
          </a:p>
        </p:txBody>
      </p:sp>
      <p:sp>
        <p:nvSpPr>
          <p:cNvPr id="8" name="Text Placeholder 2">
            <a:extLst>
              <a:ext uri="{FF2B5EF4-FFF2-40B4-BE49-F238E27FC236}">
                <a16:creationId xmlns:a16="http://schemas.microsoft.com/office/drawing/2014/main" id="{1ACC54CC-1C82-D5C5-6330-BBDC216E7678}"/>
              </a:ext>
            </a:extLst>
          </p:cNvPr>
          <p:cNvSpPr txBox="1">
            <a:spLocks/>
          </p:cNvSpPr>
          <p:nvPr/>
        </p:nvSpPr>
        <p:spPr>
          <a:xfrm>
            <a:off x="820389" y="5675009"/>
            <a:ext cx="11144922" cy="1107320"/>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However, mapping words alone is not enough...</a:t>
            </a:r>
            <a:endParaRPr lang="en-GB" dirty="0"/>
          </a:p>
        </p:txBody>
      </p:sp>
    </p:spTree>
    <p:extLst>
      <p:ext uri="{BB962C8B-B14F-4D97-AF65-F5344CB8AC3E}">
        <p14:creationId xmlns:p14="http://schemas.microsoft.com/office/powerpoint/2010/main" val="78961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1380655E-A3B2-B2EF-580D-47D1E2F1CCA1}"/>
              </a:ext>
            </a:extLst>
          </p:cNvPr>
          <p:cNvSpPr>
            <a:spLocks noGrp="1"/>
          </p:cNvSpPr>
          <p:nvPr>
            <p:ph type="body" sz="quarter" idx="16"/>
          </p:nvPr>
        </p:nvSpPr>
        <p:spPr/>
        <p:txBody>
          <a:bodyPr/>
          <a:lstStyle/>
          <a:p>
            <a:r>
              <a:rPr lang="en-NL" dirty="0"/>
              <a:t>More complex... That’s were science comes in...</a:t>
            </a:r>
            <a:endParaRPr lang="en-GB" dirty="0"/>
          </a:p>
        </p:txBody>
      </p:sp>
      <p:pic>
        <p:nvPicPr>
          <p:cNvPr id="9" name="Content Placeholder 8" descr="Diagram&#10;&#10;Description automatically generated">
            <a:extLst>
              <a:ext uri="{FF2B5EF4-FFF2-40B4-BE49-F238E27FC236}">
                <a16:creationId xmlns:a16="http://schemas.microsoft.com/office/drawing/2014/main" id="{4967FC3C-7D52-19B5-B939-FC839510743F}"/>
              </a:ext>
            </a:extLst>
          </p:cNvPr>
          <p:cNvPicPr>
            <a:picLocks noGrp="1" noChangeAspect="1"/>
          </p:cNvPicPr>
          <p:nvPr>
            <p:ph sz="quarter" idx="15"/>
          </p:nvPr>
        </p:nvPicPr>
        <p:blipFill>
          <a:blip r:embed="rId2"/>
          <a:stretch>
            <a:fillRect/>
          </a:stretch>
        </p:blipFill>
        <p:spPr>
          <a:xfrm>
            <a:off x="3576966" y="1881188"/>
            <a:ext cx="5852251" cy="4316412"/>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dirty="0"/>
              <a:t>How do we learn the meaning of a word?</a:t>
            </a:r>
            <a:endParaRPr lang="en-GB" dirty="0"/>
          </a:p>
        </p:txBody>
      </p:sp>
    </p:spTree>
    <p:extLst>
      <p:ext uri="{BB962C8B-B14F-4D97-AF65-F5344CB8AC3E}">
        <p14:creationId xmlns:p14="http://schemas.microsoft.com/office/powerpoint/2010/main" val="217607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1380655E-A3B2-B2EF-580D-47D1E2F1CCA1}"/>
              </a:ext>
            </a:extLst>
          </p:cNvPr>
          <p:cNvSpPr>
            <a:spLocks noGrp="1"/>
          </p:cNvSpPr>
          <p:nvPr>
            <p:ph type="body" sz="quarter" idx="16"/>
          </p:nvPr>
        </p:nvSpPr>
        <p:spPr/>
        <p:txBody>
          <a:bodyPr/>
          <a:lstStyle/>
          <a:p>
            <a:r>
              <a:rPr lang="en-NL" dirty="0"/>
              <a:t>More complex... That’s were science comes in...</a:t>
            </a:r>
            <a:endParaRPr lang="en-GB" dirty="0"/>
          </a:p>
        </p:txBody>
      </p:sp>
      <p:pic>
        <p:nvPicPr>
          <p:cNvPr id="7" name="Content Placeholder 6" descr="Diagram&#10;&#10;Description automatically generated">
            <a:extLst>
              <a:ext uri="{FF2B5EF4-FFF2-40B4-BE49-F238E27FC236}">
                <a16:creationId xmlns:a16="http://schemas.microsoft.com/office/drawing/2014/main" id="{E76BCB7E-8398-F226-D4FB-AE6AD33F514A}"/>
              </a:ext>
            </a:extLst>
          </p:cNvPr>
          <p:cNvPicPr>
            <a:picLocks noGrp="1" noChangeAspect="1"/>
          </p:cNvPicPr>
          <p:nvPr>
            <p:ph sz="quarter" idx="15"/>
          </p:nvPr>
        </p:nvPicPr>
        <p:blipFill>
          <a:blip r:embed="rId2"/>
          <a:stretch>
            <a:fillRect/>
          </a:stretch>
        </p:blipFill>
        <p:spPr>
          <a:xfrm>
            <a:off x="3586190" y="1881188"/>
            <a:ext cx="5875443" cy="4349354"/>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dirty="0"/>
              <a:t>How do we learn the meaning of a word?</a:t>
            </a:r>
            <a:endParaRPr lang="en-GB" dirty="0"/>
          </a:p>
        </p:txBody>
      </p:sp>
    </p:spTree>
    <p:extLst>
      <p:ext uri="{BB962C8B-B14F-4D97-AF65-F5344CB8AC3E}">
        <p14:creationId xmlns:p14="http://schemas.microsoft.com/office/powerpoint/2010/main" val="82893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1380655E-A3B2-B2EF-580D-47D1E2F1CCA1}"/>
              </a:ext>
            </a:extLst>
          </p:cNvPr>
          <p:cNvSpPr>
            <a:spLocks noGrp="1"/>
          </p:cNvSpPr>
          <p:nvPr>
            <p:ph type="body" sz="quarter" idx="16"/>
          </p:nvPr>
        </p:nvSpPr>
        <p:spPr/>
        <p:txBody>
          <a:bodyPr/>
          <a:lstStyle/>
          <a:p>
            <a:r>
              <a:rPr lang="en-NL" dirty="0"/>
              <a:t>More complex... That’s were science comes in...</a:t>
            </a:r>
            <a:endParaRPr lang="en-GB" dirty="0"/>
          </a:p>
        </p:txBody>
      </p:sp>
      <p:pic>
        <p:nvPicPr>
          <p:cNvPr id="7" name="Content Placeholder 6" descr="Diagram&#10;&#10;Description automatically generated">
            <a:extLst>
              <a:ext uri="{FF2B5EF4-FFF2-40B4-BE49-F238E27FC236}">
                <a16:creationId xmlns:a16="http://schemas.microsoft.com/office/drawing/2014/main" id="{ACEB40C7-19FF-E1FB-285D-B24AC6B9ADBE}"/>
              </a:ext>
            </a:extLst>
          </p:cNvPr>
          <p:cNvPicPr>
            <a:picLocks noGrp="1" noChangeAspect="1"/>
          </p:cNvPicPr>
          <p:nvPr>
            <p:ph sz="quarter" idx="15"/>
          </p:nvPr>
        </p:nvPicPr>
        <p:blipFill>
          <a:blip r:embed="rId2"/>
          <a:stretch>
            <a:fillRect/>
          </a:stretch>
        </p:blipFill>
        <p:spPr>
          <a:xfrm>
            <a:off x="3514545" y="1881188"/>
            <a:ext cx="6001988" cy="4320397"/>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dirty="0"/>
              <a:t>How do we learn the meaning of a word?</a:t>
            </a:r>
            <a:endParaRPr lang="en-GB" dirty="0"/>
          </a:p>
        </p:txBody>
      </p:sp>
    </p:spTree>
    <p:extLst>
      <p:ext uri="{BB962C8B-B14F-4D97-AF65-F5344CB8AC3E}">
        <p14:creationId xmlns:p14="http://schemas.microsoft.com/office/powerpoint/2010/main" val="2400939514"/>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1738</Words>
  <Application>Microsoft Office PowerPoint</Application>
  <PresentationFormat>Widescreen</PresentationFormat>
  <Paragraphs>246</Paragraphs>
  <Slides>34</Slides>
  <Notes>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BlinkMacSystemFont</vt:lpstr>
      <vt:lpstr>Calibri</vt:lpstr>
      <vt:lpstr>ColfaxAI</vt:lpstr>
      <vt:lpstr>Inter Var</vt:lpstr>
      <vt:lpstr>Open Sans</vt:lpstr>
      <vt:lpstr>Open Sans SemiBold</vt:lpstr>
      <vt:lpstr>Open Sans SemiBold</vt:lpstr>
      <vt:lpstr>SabonMT</vt:lpstr>
      <vt:lpstr>TITLE SIDE</vt:lpstr>
      <vt:lpstr>TEXT SLIDE</vt:lpstr>
      <vt:lpstr>Cognition Fundamentals: Refresher</vt:lpstr>
      <vt:lpstr>Going full-circle...</vt:lpstr>
      <vt:lpstr>Table of Contents</vt:lpstr>
      <vt:lpstr>How do we learn language?</vt:lpstr>
      <vt:lpstr>What is Modeling of Language Learning?</vt:lpstr>
      <vt:lpstr>Word Meaning</vt:lpstr>
      <vt:lpstr>How do we learn the meaning of a word?</vt:lpstr>
      <vt:lpstr>How do we learn the meaning of a word?</vt:lpstr>
      <vt:lpstr>How do we learn the meaning of a word?</vt:lpstr>
      <vt:lpstr>Assigning Meaning to a word</vt:lpstr>
      <vt:lpstr>Language Acquisition Models:</vt:lpstr>
      <vt:lpstr>Modelling Language Learning</vt:lpstr>
      <vt:lpstr>Various Aspects of Language Acquisition</vt:lpstr>
      <vt:lpstr>Types of modelling frameworks:</vt:lpstr>
      <vt:lpstr>PowerPoint Presentation</vt:lpstr>
      <vt:lpstr>Break</vt:lpstr>
      <vt:lpstr>How do neural networks and cognition relate?</vt:lpstr>
      <vt:lpstr>The Cognitive System</vt:lpstr>
      <vt:lpstr>Let’s translate a simple sentence to [Target Language]...</vt:lpstr>
      <vt:lpstr>How would we go about this?</vt:lpstr>
      <vt:lpstr>How would we go about this?</vt:lpstr>
      <vt:lpstr>How would we go about this?</vt:lpstr>
      <vt:lpstr>How would we go about this?</vt:lpstr>
      <vt:lpstr>How would we go about this?</vt:lpstr>
      <vt:lpstr>PowerPoint Presentation</vt:lpstr>
      <vt:lpstr>PowerPoint Presentation</vt:lpstr>
      <vt:lpstr>PowerPoint Presentation</vt:lpstr>
      <vt:lpstr>Slide Graveyard</vt:lpstr>
      <vt:lpstr>How memory functions</vt:lpstr>
      <vt:lpstr>Working Memory for Perception</vt:lpstr>
      <vt:lpstr>Familiarity vs. Recollection: The DPSD and CDP Models</vt:lpstr>
      <vt:lpstr>Active Sampling - (Learning)</vt:lpstr>
      <vt:lpstr>Decision chains for sampling and action</vt:lpstr>
      <vt:lpstr>Mirror-Neurons –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130</cp:revision>
  <dcterms:created xsi:type="dcterms:W3CDTF">2022-09-13T13:06:59Z</dcterms:created>
  <dcterms:modified xsi:type="dcterms:W3CDTF">2023-03-02T21:12:29Z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